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416" r:id="rId3"/>
    <p:sldId id="404" r:id="rId4"/>
    <p:sldId id="403" r:id="rId5"/>
    <p:sldId id="408" r:id="rId6"/>
    <p:sldId id="415" r:id="rId7"/>
    <p:sldId id="409" r:id="rId8"/>
    <p:sldId id="410" r:id="rId9"/>
    <p:sldId id="411" r:id="rId10"/>
    <p:sldId id="414" r:id="rId11"/>
    <p:sldId id="405" r:id="rId12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8E33"/>
    <a:srgbClr val="F4F1D2"/>
    <a:srgbClr val="CC3300"/>
    <a:srgbClr val="0066CC"/>
    <a:srgbClr val="004D86"/>
    <a:srgbClr val="EAFBE9"/>
    <a:srgbClr val="F4F0F4"/>
    <a:srgbClr val="FF9900"/>
    <a:srgbClr val="FF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lancheros\Downloads\2014.09.26%20EE%20CREG%2020%20a&#241;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2657548916868"/>
          <c:y val="9.179154950321404E-2"/>
          <c:w val="0.87542249504768388"/>
          <c:h val="0.726134422022533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'[2014.09.26 EE CREG 20 años.xlsx]Colombia'!$B$2</c:f>
              <c:strCache>
                <c:ptCount val="1"/>
                <c:pt idx="0">
                  <c:v>% Cobertura SIN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'[2014.09.26 EE CREG 20 años.xlsx]Colombia'!$A$3:$A$22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'[2014.09.26 EE CREG 20 años.xlsx]Colombia'!$B$3:$B$22</c:f>
              <c:numCache>
                <c:formatCode>0.00</c:formatCode>
                <c:ptCount val="20"/>
                <c:pt idx="0">
                  <c:v>76.099999999999994</c:v>
                </c:pt>
                <c:pt idx="1">
                  <c:v>78.67</c:v>
                </c:pt>
                <c:pt idx="2">
                  <c:v>81.41</c:v>
                </c:pt>
                <c:pt idx="3">
                  <c:v>83.93</c:v>
                </c:pt>
                <c:pt idx="4">
                  <c:v>86.01</c:v>
                </c:pt>
                <c:pt idx="5">
                  <c:v>87.38</c:v>
                </c:pt>
                <c:pt idx="6">
                  <c:v>88.47</c:v>
                </c:pt>
                <c:pt idx="7">
                  <c:v>88.36</c:v>
                </c:pt>
                <c:pt idx="8">
                  <c:v>89.68</c:v>
                </c:pt>
                <c:pt idx="9">
                  <c:v>89.89</c:v>
                </c:pt>
                <c:pt idx="10">
                  <c:v>91.85</c:v>
                </c:pt>
                <c:pt idx="11">
                  <c:v>92.89</c:v>
                </c:pt>
                <c:pt idx="12">
                  <c:v>93.71</c:v>
                </c:pt>
                <c:pt idx="13">
                  <c:v>94.42</c:v>
                </c:pt>
                <c:pt idx="14">
                  <c:v>95.39</c:v>
                </c:pt>
                <c:pt idx="15">
                  <c:v>95.41</c:v>
                </c:pt>
                <c:pt idx="16">
                  <c:v>95.79</c:v>
                </c:pt>
                <c:pt idx="17">
                  <c:v>96.1</c:v>
                </c:pt>
                <c:pt idx="18">
                  <c:v>96.53</c:v>
                </c:pt>
                <c:pt idx="19">
                  <c:v>96.78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68121560"/>
        <c:axId val="268122344"/>
      </c:barChart>
      <c:catAx>
        <c:axId val="26812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s-CO"/>
          </a:p>
        </c:txPr>
        <c:crossAx val="268122344"/>
        <c:crosses val="autoZero"/>
        <c:auto val="1"/>
        <c:lblAlgn val="ctr"/>
        <c:lblOffset val="100"/>
        <c:noMultiLvlLbl val="0"/>
      </c:catAx>
      <c:valAx>
        <c:axId val="268122344"/>
        <c:scaling>
          <c:orientation val="minMax"/>
          <c:max val="100"/>
          <c:min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% Cobertura</a:t>
                </a:r>
              </a:p>
            </c:rich>
          </c:tx>
          <c:layout>
            <c:manualLayout>
              <c:xMode val="edge"/>
              <c:yMode val="edge"/>
              <c:x val="9.1447455759185777E-3"/>
              <c:y val="0.33998613417774992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s-CO"/>
          </a:p>
        </c:txPr>
        <c:crossAx val="2681215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8009-82D6-49BA-BA97-9511BB7EB127}" type="datetimeFigureOut">
              <a:rPr lang="es-ES" smtClean="0"/>
              <a:t>03/12/2015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A35EE-BB89-4141-BABF-72E5BCB73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1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 userDrawn="1"/>
        </p:nvSpPr>
        <p:spPr>
          <a:xfrm>
            <a:off x="7687057" y="0"/>
            <a:ext cx="1449566" cy="42861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8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1" y="0"/>
            <a:ext cx="1449566" cy="42861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800" dirty="0" err="1" smtClean="0">
              <a:solidFill>
                <a:schemeClr val="tx1"/>
              </a:solidFill>
            </a:endParaRPr>
          </a:p>
        </p:txBody>
      </p:sp>
      <p:pic>
        <p:nvPicPr>
          <p:cNvPr id="2062" name="Picture 14" descr="Mostrando _MG_268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9"/>
            <a:ext cx="9144000" cy="55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364626"/>
              </p:ext>
            </p:extLst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think-cell Slide" r:id="rId5" imgW="339" imgH="325" progId="TCLayout.ActiveDocument.1">
                  <p:embed/>
                </p:oleObj>
              </mc:Choice>
              <mc:Fallback>
                <p:oleObj name="think-cell Slide" r:id="rId5" imgW="339" imgH="3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186650" y="349869"/>
            <a:ext cx="1011495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919" b="1" dirty="0" err="1" smtClean="0"/>
              <a:t>WORKING</a:t>
            </a:r>
            <a:r>
              <a:rPr lang="es-ES_tradnl" sz="919" b="1" dirty="0" smtClean="0"/>
              <a:t> </a:t>
            </a:r>
            <a:r>
              <a:rPr lang="es-ES_tradnl" sz="919" b="1" dirty="0" err="1" smtClean="0"/>
              <a:t>DRAFT</a:t>
            </a:r>
            <a:endParaRPr lang="es-ES_tradnl" sz="919" b="1" dirty="0" smtClean="0"/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s-ES_tradnl" sz="816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186649" y="508604"/>
            <a:ext cx="3095399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smtClean="0"/>
              <a:t>Last Modified 5/22/2015 9:20 PM SA Pacific Standard Time</a:t>
            </a:r>
            <a:endParaRPr lang="es-ES_tradnl" sz="919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186650" y="668959"/>
            <a:ext cx="2917465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smtClean="0"/>
              <a:t>Printed 22/05/2015 7:24 p. m. SA Pacific Standard Time</a:t>
            </a:r>
            <a:endParaRPr lang="es-ES_tradnl" sz="919" dirty="0" smtClean="0"/>
          </a:p>
        </p:txBody>
      </p:sp>
      <p:grpSp>
        <p:nvGrpSpPr>
          <p:cNvPr id="2" name="Title Elements" hidden="1"/>
          <p:cNvGrpSpPr/>
          <p:nvPr/>
        </p:nvGrpSpPr>
        <p:grpSpPr>
          <a:xfrm>
            <a:off x="1186648" y="5031474"/>
            <a:ext cx="5225606" cy="1233701"/>
            <a:chOff x="2640013" y="4931309"/>
            <a:chExt cx="5121275" cy="1209141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2640013" y="4931309"/>
              <a:ext cx="4935538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428" dirty="0" smtClean="0"/>
                <a:t>Tipo de Documento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428" dirty="0" smtClean="0"/>
                <a:t>Fecha\</a:t>
              </a:r>
            </a:p>
          </p:txBody>
        </p:sp>
        <p:sp>
          <p:nvSpPr>
            <p:cNvPr id="11" name="Disclaimer"/>
            <p:cNvSpPr>
              <a:spLocks noChangeArrowheads="1"/>
            </p:cNvSpPr>
            <p:nvPr/>
          </p:nvSpPr>
          <p:spPr bwMode="auto">
            <a:xfrm>
              <a:off x="2640013" y="5894355"/>
              <a:ext cx="5121275" cy="24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82" eaLnBrk="0" hangingPunct="0"/>
              <a:r>
                <a:rPr lang="es-ES_tradnl" sz="816" dirty="0" smtClean="0"/>
                <a:t>DOCUMENTO CONFIDENCIAL PROPIEDAD DE McKINSEY &amp; CO.</a:t>
              </a:r>
            </a:p>
            <a:p>
              <a:pPr defTabSz="821182" eaLnBrk="0" hangingPunct="0"/>
              <a:r>
                <a:rPr lang="es-ES_tradnl" sz="816" dirty="0" smtClean="0"/>
                <a:t>Queda prohibido su uso y distribución sin la autorización expresa de McKinsey &amp; Company </a:t>
              </a:r>
              <a:endParaRPr lang="es-ES_tradnl" sz="816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1" y="6574548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70220" y="5688469"/>
            <a:ext cx="541009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</a:t>
            </a:r>
          </a:p>
          <a:p>
            <a:pPr lvl="0"/>
            <a:endParaRPr lang="es-ES" noProof="0" dirty="0" smtClean="0"/>
          </a:p>
          <a:p>
            <a:pPr lvl="0"/>
            <a:r>
              <a:rPr lang="es-ES" noProof="0" dirty="0" smtClean="0"/>
              <a:t>jul.-15</a:t>
            </a:r>
            <a:endParaRPr lang="es-ES_tradnl" noProof="0" dirty="0" smtClean="0"/>
          </a:p>
        </p:txBody>
      </p:sp>
      <p:sp>
        <p:nvSpPr>
          <p:cNvPr id="16" name="Rectangle 5"/>
          <p:cNvSpPr/>
          <p:nvPr userDrawn="1"/>
        </p:nvSpPr>
        <p:spPr>
          <a:xfrm>
            <a:off x="0" y="4286156"/>
            <a:ext cx="9144000" cy="1242712"/>
          </a:xfrm>
          <a:prstGeom prst="rect">
            <a:avLst/>
          </a:prstGeom>
          <a:solidFill>
            <a:schemeClr val="accent2">
              <a:alpha val="8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370220" y="4376741"/>
            <a:ext cx="7309459" cy="1011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9" name="Imagen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20" y="6007054"/>
            <a:ext cx="3226003" cy="7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/>
        </p:nvSpPr>
        <p:spPr>
          <a:xfrm>
            <a:off x="255422" y="6387740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s-ES_tradnl" sz="1020" smtClean="0">
                <a:solidFill>
                  <a:schemeClr val="accent6"/>
                </a:solidFill>
              </a:rPr>
              <a:pPr lvl="0"/>
              <a:t>‹Nº›</a:t>
            </a:fld>
            <a:endParaRPr lang="es-ES_tradnl" sz="1020" dirty="0">
              <a:solidFill>
                <a:schemeClr val="accent6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143218"/>
            <a:ext cx="9144000" cy="49473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s-CO" sz="2200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defTabSz="914400" latinLnBrk="0"/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382588" y="935038"/>
            <a:ext cx="8315325" cy="4764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6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/>
        </p:nvSpPr>
        <p:spPr>
          <a:xfrm>
            <a:off x="255421" y="6387740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s-ES_tradnl" sz="765" smtClean="0">
                <a:solidFill>
                  <a:schemeClr val="accent6"/>
                </a:solidFill>
              </a:rPr>
              <a:pPr lvl="0"/>
              <a:t>‹Nº›</a:t>
            </a:fld>
            <a:endParaRPr lang="es-ES_tradnl" sz="765" dirty="0">
              <a:solidFill>
                <a:schemeClr val="accent6"/>
              </a:solidFill>
            </a:endParaRPr>
          </a:p>
        </p:txBody>
      </p:sp>
      <p:sp>
        <p:nvSpPr>
          <p:cNvPr id="5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3374" y="81642"/>
            <a:ext cx="8994491" cy="473530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texto</a:t>
            </a:r>
          </a:p>
        </p:txBody>
      </p:sp>
    </p:spTree>
    <p:extLst>
      <p:ext uri="{BB962C8B-B14F-4D97-AF65-F5344CB8AC3E}">
        <p14:creationId xmlns:p14="http://schemas.microsoft.com/office/powerpoint/2010/main" val="21799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67F035-9E6E-4A11-AFCB-B08AE7FC4BA6}" type="datetimeFigureOut">
              <a:rPr lang="es-ES" smtClean="0"/>
              <a:t>03/12/2015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85143C-FB9B-478E-ADE3-F33F31C97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0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5579239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04"/>
            <a:endParaRPr lang="es-ES_tradnl" sz="816" dirty="0">
              <a:solidFill>
                <a:srgbClr val="000000"/>
              </a:solidFill>
            </a:endParaRPr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21490" y="27537"/>
            <a:ext cx="815929" cy="2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327" dirty="0" err="1" smtClean="0">
                <a:solidFill>
                  <a:srgbClr val="808080"/>
                </a:solidFill>
                <a:latin typeface="+mn-lt"/>
              </a:rPr>
              <a:t>TRACKER</a:t>
            </a:r>
            <a:endParaRPr lang="es-ES_tradnl" sz="1327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21488" y="542619"/>
            <a:ext cx="8794114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632" dirty="0" err="1" smtClean="0">
                <a:solidFill>
                  <a:srgbClr val="808080"/>
                </a:solidFill>
              </a:rPr>
              <a:t>Unit</a:t>
            </a:r>
            <a:r>
              <a:rPr lang="es-ES_tradnl" sz="1632" dirty="0" smtClean="0">
                <a:solidFill>
                  <a:srgbClr val="808080"/>
                </a:solidFill>
              </a:rPr>
              <a:t> of </a:t>
            </a:r>
            <a:r>
              <a:rPr lang="es-ES_tradnl" sz="1632" dirty="0" err="1" smtClean="0">
                <a:solidFill>
                  <a:srgbClr val="808080"/>
                </a:solidFill>
              </a:rPr>
              <a:t>measure</a:t>
            </a:r>
            <a:endParaRPr lang="es-ES_tradnl" sz="1632" dirty="0" smtClean="0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676703" y="6202013"/>
            <a:ext cx="5626097" cy="521559"/>
            <a:chOff x="75" y="3829"/>
            <a:chExt cx="3816" cy="322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381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1020" baseline="0" dirty="0" smtClean="0">
                  <a:solidFill>
                    <a:schemeClr val="accent6"/>
                  </a:solidFill>
                  <a:latin typeface="+mn-lt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54"/>
              <a:ext cx="381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59" indent="-621959" defTabSz="913504">
                <a:tabLst>
                  <a:tab pos="625199" algn="l"/>
                </a:tabLst>
              </a:pPr>
              <a:r>
                <a:rPr lang="es-ES_tradnl" sz="1020" baseline="0" dirty="0" smtClean="0">
                  <a:solidFill>
                    <a:schemeClr val="accent6"/>
                  </a:solidFill>
                  <a:latin typeface="+mn-lt"/>
                </a:rPr>
                <a:t>FUENTE: Fuente</a:t>
              </a:r>
              <a:endParaRPr lang="es-ES_tradnl" sz="1020" baseline="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16" name="ACET"/>
          <p:cNvGrpSpPr>
            <a:grpSpLocks/>
          </p:cNvGrpSpPr>
          <p:nvPr/>
        </p:nvGrpSpPr>
        <p:grpSpPr bwMode="auto">
          <a:xfrm>
            <a:off x="1482156" y="1085229"/>
            <a:ext cx="4350892" cy="583108"/>
            <a:chOff x="915" y="670"/>
            <a:chExt cx="2686" cy="360"/>
          </a:xfrm>
        </p:grpSpPr>
        <p:cxnSp>
          <p:nvCxnSpPr>
            <p:cNvPr id="17" name="AutoShape 249" hidden="1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 hidden="1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837" b="1" dirty="0" err="1" smtClean="0"/>
                <a:t>Title</a:t>
              </a:r>
              <a:endParaRPr lang="es-ES_tradnl" sz="1837" b="1" dirty="0" smtClean="0"/>
            </a:p>
            <a:p>
              <a:r>
                <a:rPr lang="es-ES_tradnl" sz="1837" dirty="0" err="1" smtClean="0">
                  <a:solidFill>
                    <a:srgbClr val="808080"/>
                  </a:solidFill>
                </a:rPr>
                <a:t>Unit</a:t>
              </a:r>
              <a:r>
                <a:rPr lang="es-ES_tradnl" sz="1837" dirty="0" smtClean="0">
                  <a:solidFill>
                    <a:srgbClr val="808080"/>
                  </a:solidFill>
                </a:rPr>
                <a:t> of </a:t>
              </a:r>
              <a:r>
                <a:rPr lang="es-ES_tradnl" sz="1837" dirty="0" err="1" smtClean="0">
                  <a:solidFill>
                    <a:srgbClr val="808080"/>
                  </a:solidFill>
                </a:rPr>
                <a:t>measure</a:t>
              </a:r>
              <a:endParaRPr lang="es-ES_tradnl" sz="1837" dirty="0">
                <a:solidFill>
                  <a:srgbClr val="808080"/>
                </a:solidFill>
              </a:endParaRPr>
            </a:p>
          </p:txBody>
        </p:sp>
      </p:grpSp>
      <p:pic>
        <p:nvPicPr>
          <p:cNvPr id="19" name="Imagen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20" y="6007054"/>
            <a:ext cx="3226003" cy="7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3504" rtl="0" eaLnBrk="1" fontAlgn="base" hangingPunct="1">
        <a:spcBef>
          <a:spcPct val="0"/>
        </a:spcBef>
        <a:spcAft>
          <a:spcPct val="0"/>
        </a:spcAft>
        <a:tabLst>
          <a:tab pos="364430" algn="l"/>
        </a:tabLst>
        <a:defRPr lang="es-ES_tradnl" sz="3469" b="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70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3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08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87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000" b="1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197602" indent="-195982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70" indent="-267248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19" indent="-158729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7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0555" y="5689228"/>
            <a:ext cx="5052645" cy="984885"/>
          </a:xfrm>
        </p:spPr>
        <p:txBody>
          <a:bodyPr/>
          <a:lstStyle/>
          <a:p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Carlos Fernando </a:t>
            </a:r>
            <a:r>
              <a:rPr lang="es-CO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Eraso</a:t>
            </a:r>
            <a:endParaRPr lang="es-CO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Viceministro de Energía</a:t>
            </a:r>
          </a:p>
          <a:p>
            <a:r>
              <a:rPr lang="es-CO" sz="1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Minas y Energía</a:t>
            </a:r>
          </a:p>
          <a:p>
            <a:r>
              <a:rPr lang="es-ES" sz="1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Diciembre 3 de 2015 </a:t>
            </a:r>
            <a:endParaRPr lang="es-CO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xpansión de cobertura de energía eléctrica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Otras soluciones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162456" y="955554"/>
            <a:ext cx="3688576" cy="418384"/>
          </a:xfrm>
        </p:spPr>
        <p:txBody>
          <a:bodyPr/>
          <a:lstStyle/>
          <a:p>
            <a:r>
              <a:rPr lang="es-CO" dirty="0" smtClean="0"/>
              <a:t>         Esquemas empresariales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" y="1357927"/>
            <a:ext cx="9142101" cy="4364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" y="1357927"/>
            <a:ext cx="9142101" cy="43647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5356" y="3552093"/>
            <a:ext cx="4157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áreas seleccionadas para la estructuración técnica, legal y financiera de proyectos sostenibles que incluyan la prestación del servicio en zonas no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interconectadas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09095" y="3323493"/>
            <a:ext cx="4157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para energizar el Litoral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Pacífico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 departamentos que contarán con inversiones cercanas a los 92 millones de dólares en proyectos tanto de expansión de redes como de soluciones individuales con energías renovables no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convencionales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arcador de texto 5"/>
          <p:cNvSpPr txBox="1">
            <a:spLocks/>
          </p:cNvSpPr>
          <p:nvPr/>
        </p:nvSpPr>
        <p:spPr>
          <a:xfrm>
            <a:off x="6021063" y="955554"/>
            <a:ext cx="1760129" cy="367933"/>
          </a:xfrm>
          <a:prstGeom prst="rect">
            <a:avLst/>
          </a:prstGeom>
        </p:spPr>
        <p:txBody>
          <a:bodyPr/>
          <a:lstStyle>
            <a:lvl1pPr marL="0" indent="0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20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97602" indent="-195982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70" indent="-267248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19" indent="-158729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5010" indent="-132815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765010" indent="-132815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10" indent="-132815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10" indent="-132815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10" indent="-132815" algn="l" defTabSz="9135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O" kern="0" dirty="0" smtClean="0"/>
              <a:t>Plan </a:t>
            </a:r>
            <a:r>
              <a:rPr lang="es-CO" kern="0" dirty="0" err="1" smtClean="0"/>
              <a:t>PaZcifico</a:t>
            </a:r>
            <a:endParaRPr lang="es-CO" kern="0" dirty="0" smtClean="0"/>
          </a:p>
          <a:p>
            <a:endParaRPr lang="es-CO" kern="0" dirty="0" smtClean="0"/>
          </a:p>
          <a:p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19761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1903" y="1360968"/>
            <a:ext cx="9037673" cy="4837814"/>
            <a:chOff x="-348343" y="1931729"/>
            <a:chExt cx="9772651" cy="523124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72"/>
            <a:stretch/>
          </p:blipFill>
          <p:spPr>
            <a:xfrm>
              <a:off x="-348343" y="1943225"/>
              <a:ext cx="9772651" cy="521974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6"/>
            <a:stretch/>
          </p:blipFill>
          <p:spPr>
            <a:xfrm>
              <a:off x="-348343" y="1931729"/>
              <a:ext cx="9772651" cy="5231244"/>
            </a:xfrm>
            <a:prstGeom prst="rect">
              <a:avLst/>
            </a:prstGeom>
          </p:spPr>
        </p:pic>
      </p:grp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Estrategia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26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5301"/>
          <a:stretch/>
        </p:blipFill>
        <p:spPr>
          <a:xfrm>
            <a:off x="-8708" y="0"/>
            <a:ext cx="9178834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Cobertura del servicio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198314" y="6419137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Fuente: Prensalibre.com</a:t>
            </a:r>
            <a:endParaRPr lang="es-CO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95512"/>
              </p:ext>
            </p:extLst>
          </p:nvPr>
        </p:nvGraphicFramePr>
        <p:xfrm>
          <a:off x="277324" y="1769532"/>
          <a:ext cx="8392543" cy="430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5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342591" y="808057"/>
            <a:ext cx="8482693" cy="51837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0" y="818689"/>
            <a:ext cx="8482695" cy="51731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342590" y="808057"/>
            <a:ext cx="8482695" cy="5183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0" y="818689"/>
            <a:ext cx="8482695" cy="51731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0" y="818689"/>
            <a:ext cx="8482695" cy="51731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1" y="818689"/>
            <a:ext cx="8482693" cy="51731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342591" y="808057"/>
            <a:ext cx="8482693" cy="51837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1" y="818689"/>
            <a:ext cx="8482693" cy="51731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342591" y="818689"/>
            <a:ext cx="8482693" cy="51731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342591" y="808057"/>
            <a:ext cx="8482693" cy="5183752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¿Dónde están?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33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Energía y calidad de vida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6235" r="5564" b="10601"/>
          <a:stretch/>
        </p:blipFill>
        <p:spPr>
          <a:xfrm>
            <a:off x="478465" y="1190847"/>
            <a:ext cx="8187070" cy="44763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0363" y="6347637"/>
            <a:ext cx="4444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White, 2002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Nuestra mega meta</a:t>
            </a:r>
            <a:endParaRPr lang="es-CO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9178" y="1455230"/>
            <a:ext cx="3189242" cy="4051392"/>
          </a:xfrm>
          <a:prstGeom prst="rect">
            <a:avLst/>
          </a:prstGeom>
        </p:spPr>
      </p:pic>
      <p:sp>
        <p:nvSpPr>
          <p:cNvPr id="4" name="CuadroTexto 9"/>
          <p:cNvSpPr txBox="1"/>
          <p:nvPr/>
        </p:nvSpPr>
        <p:spPr>
          <a:xfrm>
            <a:off x="1459795" y="3170387"/>
            <a:ext cx="405199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servicio_________________</a:t>
            </a:r>
            <a:endParaRPr 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477,000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59795" y="1960443"/>
            <a:ext cx="4112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Actual_____________  </a:t>
            </a:r>
            <a:endParaRPr lang="es-CO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millones 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59795" y="4379253"/>
            <a:ext cx="4112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2018______________</a:t>
            </a:r>
            <a:endParaRPr lang="es-CO" sz="32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173,000</a:t>
            </a:r>
            <a:r>
              <a:rPr lang="es-CO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familias</a:t>
            </a:r>
            <a:endParaRPr lang="es-C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6" y="2054059"/>
            <a:ext cx="575843" cy="5758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6" y="4436842"/>
            <a:ext cx="575843" cy="57584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8675" y="3263270"/>
            <a:ext cx="460726" cy="66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895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Estrategia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" y="2007709"/>
            <a:ext cx="9144000" cy="2992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" y="2007709"/>
            <a:ext cx="9144000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Tarifa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569"/>
            <a:ext cx="9144000" cy="46203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4000" y="4717301"/>
            <a:ext cx="415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Cargo 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distribución: tope 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inversiones en proyectos para expansión de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173" y="637951"/>
            <a:ext cx="9144000" cy="46203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34160" y="2152287"/>
            <a:ext cx="415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Regulación: 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incentivos claros para la expansión del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72" y="1001225"/>
            <a:ext cx="9144000" cy="462039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73805" y="4873524"/>
            <a:ext cx="415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Esquemas diferenciales para la prestación del servicio</a:t>
            </a:r>
          </a:p>
        </p:txBody>
      </p:sp>
    </p:spTree>
    <p:extLst>
      <p:ext uri="{BB962C8B-B14F-4D97-AF65-F5344CB8AC3E}">
        <p14:creationId xmlns:p14="http://schemas.microsoft.com/office/powerpoint/2010/main" val="23901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FAER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" y="707431"/>
            <a:ext cx="9144000" cy="52520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3295" y="2521768"/>
            <a:ext cx="415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esquema de focalización de recursos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" y="707431"/>
            <a:ext cx="9144000" cy="52520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3295" y="5335306"/>
            <a:ext cx="415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Procesos por convocatorias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" y="707431"/>
            <a:ext cx="9144000" cy="525206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06164" y="2328338"/>
            <a:ext cx="415713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con soluciones técnicas adecuadas </a:t>
            </a:r>
            <a:endParaRPr lang="es-CO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	</a:t>
            </a: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bidireccional: importación y exportación de energía</a:t>
            </a: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	Sistema de telecomunicación remota</a:t>
            </a: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5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	Interfaz </a:t>
            </a: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permitir prepago de </a:t>
            </a:r>
            <a:r>
              <a:rPr lang="es-CO" sz="15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energía</a:t>
            </a: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5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Sistema remoto de suspensión </a:t>
            </a: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	</a:t>
            </a:r>
            <a:r>
              <a:rPr lang="es-CO" sz="15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trenzada</a:t>
            </a:r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r>
              <a:rPr lang="es-C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	Cajas de abonados</a:t>
            </a:r>
          </a:p>
        </p:txBody>
      </p:sp>
    </p:spTree>
    <p:extLst>
      <p:ext uri="{BB962C8B-B14F-4D97-AF65-F5344CB8AC3E}">
        <p14:creationId xmlns:p14="http://schemas.microsoft.com/office/powerpoint/2010/main" val="35765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FAZNI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" y="2080185"/>
            <a:ext cx="9144000" cy="28476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0187" y="3938954"/>
            <a:ext cx="415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Incentivos regulatorios para la prestación del servicio en ZNI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" y="2080185"/>
            <a:ext cx="9144000" cy="28476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26679" y="3938954"/>
            <a:ext cx="415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 de subsidios aplicable a </a:t>
            </a: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tecnologías de energías 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renovables no convencionales</a:t>
            </a:r>
          </a:p>
        </p:txBody>
      </p:sp>
    </p:spTree>
    <p:extLst>
      <p:ext uri="{BB962C8B-B14F-4D97-AF65-F5344CB8AC3E}">
        <p14:creationId xmlns:p14="http://schemas.microsoft.com/office/powerpoint/2010/main" val="29583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Spanish">
  <a:themeElements>
    <a:clrScheme name="minas">
      <a:dk1>
        <a:srgbClr val="262626"/>
      </a:dk1>
      <a:lt1>
        <a:sysClr val="window" lastClr="FFFFFF"/>
      </a:lt1>
      <a:dk2>
        <a:srgbClr val="003893"/>
      </a:dk2>
      <a:lt2>
        <a:srgbClr val="FFFFFF"/>
      </a:lt2>
      <a:accent1>
        <a:srgbClr val="F4F1D2"/>
      </a:accent1>
      <a:accent2>
        <a:srgbClr val="B7AB2D"/>
      </a:accent2>
      <a:accent3>
        <a:srgbClr val="686868"/>
      </a:accent3>
      <a:accent4>
        <a:srgbClr val="003893"/>
      </a:accent4>
      <a:accent5>
        <a:srgbClr val="C8C8C8"/>
      </a:accent5>
      <a:accent6>
        <a:srgbClr val="929292"/>
      </a:accent6>
      <a:hlink>
        <a:srgbClr val="003893"/>
      </a:hlink>
      <a:folHlink>
        <a:srgbClr val="625B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Spanish.potx" id="{A4DAC233-880B-407E-8293-1DD5683FC1CB}" vid="{7840AB98-6D29-41EA-AE05-5187DF0356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07_06_15 Presentación Atentados</Template>
  <TotalTime>6475</TotalTime>
  <Words>200</Words>
  <Application>Microsoft Office PowerPoint</Application>
  <PresentationFormat>Presentación en pantalla (4:3)</PresentationFormat>
  <Paragraphs>45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Firm Format - Spanish</vt:lpstr>
      <vt:lpstr>think-cell Slide</vt:lpstr>
      <vt:lpstr>Presentación de PowerPoint</vt:lpstr>
      <vt:lpstr>Cobertura del servicio</vt:lpstr>
      <vt:lpstr>¿Dónde están?</vt:lpstr>
      <vt:lpstr>Energía y calidad de vida</vt:lpstr>
      <vt:lpstr>Nuestra mega meta</vt:lpstr>
      <vt:lpstr>Estrategia</vt:lpstr>
      <vt:lpstr>Tarifa</vt:lpstr>
      <vt:lpstr>FAER</vt:lpstr>
      <vt:lpstr>FAZNI</vt:lpstr>
      <vt:lpstr>Otras soluciones</vt:lpstr>
      <vt:lpstr>Estrategia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Eduardo Lancheros Serrano</dc:creator>
  <cp:lastModifiedBy>Jaime Restrepo</cp:lastModifiedBy>
  <cp:revision>302</cp:revision>
  <cp:lastPrinted>2015-07-06T22:34:38Z</cp:lastPrinted>
  <dcterms:created xsi:type="dcterms:W3CDTF">2015-07-06T20:39:12Z</dcterms:created>
  <dcterms:modified xsi:type="dcterms:W3CDTF">2015-12-03T19:29:09Z</dcterms:modified>
</cp:coreProperties>
</file>