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28"/>
  </p:notesMasterIdLst>
  <p:handoutMasterIdLst>
    <p:handoutMasterId r:id="rId29"/>
  </p:handoutMasterIdLst>
  <p:sldIdLst>
    <p:sldId id="1222" r:id="rId2"/>
    <p:sldId id="1223" r:id="rId3"/>
    <p:sldId id="1678" r:id="rId4"/>
    <p:sldId id="1652" r:id="rId5"/>
    <p:sldId id="1653" r:id="rId6"/>
    <p:sldId id="1674" r:id="rId7"/>
    <p:sldId id="1655" r:id="rId8"/>
    <p:sldId id="1656" r:id="rId9"/>
    <p:sldId id="1657" r:id="rId10"/>
    <p:sldId id="1658" r:id="rId11"/>
    <p:sldId id="1654" r:id="rId12"/>
    <p:sldId id="1659" r:id="rId13"/>
    <p:sldId id="1675" r:id="rId14"/>
    <p:sldId id="1661" r:id="rId15"/>
    <p:sldId id="1676" r:id="rId16"/>
    <p:sldId id="1662" r:id="rId17"/>
    <p:sldId id="1663" r:id="rId18"/>
    <p:sldId id="1664" r:id="rId19"/>
    <p:sldId id="1665" r:id="rId20"/>
    <p:sldId id="1666" r:id="rId21"/>
    <p:sldId id="1679" r:id="rId22"/>
    <p:sldId id="1668" r:id="rId23"/>
    <p:sldId id="1669" r:id="rId24"/>
    <p:sldId id="1672" r:id="rId25"/>
    <p:sldId id="1673" r:id="rId26"/>
    <p:sldId id="1236" r:id="rId27"/>
  </p:sldIdLst>
  <p:sldSz cx="10801350" cy="6840538"/>
  <p:notesSz cx="7102475" cy="10234613"/>
  <p:defaultTextStyle>
    <a:defPPr>
      <a:defRPr lang="en-US"/>
    </a:defPPr>
    <a:lvl1pPr algn="l" rtl="0" fontAlgn="base">
      <a:spcBef>
        <a:spcPct val="0"/>
      </a:spcBef>
      <a:spcAft>
        <a:spcPct val="0"/>
      </a:spcAft>
      <a:defRPr sz="1400" kern="1200">
        <a:solidFill>
          <a:schemeClr val="tx1"/>
        </a:solidFill>
        <a:latin typeface="FormataBQ-Regular" pitchFamily="18" charset="0"/>
        <a:ea typeface="+mn-ea"/>
        <a:cs typeface="Arial" charset="0"/>
      </a:defRPr>
    </a:lvl1pPr>
    <a:lvl2pPr marL="454025" indent="1588" algn="l" rtl="0" fontAlgn="base">
      <a:spcBef>
        <a:spcPct val="0"/>
      </a:spcBef>
      <a:spcAft>
        <a:spcPct val="0"/>
      </a:spcAft>
      <a:defRPr sz="1400" kern="1200">
        <a:solidFill>
          <a:schemeClr val="tx1"/>
        </a:solidFill>
        <a:latin typeface="FormataBQ-Regular" pitchFamily="18" charset="0"/>
        <a:ea typeface="+mn-ea"/>
        <a:cs typeface="Arial" charset="0"/>
      </a:defRPr>
    </a:lvl2pPr>
    <a:lvl3pPr marL="911225" indent="1588" algn="l" rtl="0" fontAlgn="base">
      <a:spcBef>
        <a:spcPct val="0"/>
      </a:spcBef>
      <a:spcAft>
        <a:spcPct val="0"/>
      </a:spcAft>
      <a:defRPr sz="1400" kern="1200">
        <a:solidFill>
          <a:schemeClr val="tx1"/>
        </a:solidFill>
        <a:latin typeface="FormataBQ-Regular" pitchFamily="18" charset="0"/>
        <a:ea typeface="+mn-ea"/>
        <a:cs typeface="Arial" charset="0"/>
      </a:defRPr>
    </a:lvl3pPr>
    <a:lvl4pPr marL="1368425" indent="1588" algn="l" rtl="0" fontAlgn="base">
      <a:spcBef>
        <a:spcPct val="0"/>
      </a:spcBef>
      <a:spcAft>
        <a:spcPct val="0"/>
      </a:spcAft>
      <a:defRPr sz="1400" kern="1200">
        <a:solidFill>
          <a:schemeClr val="tx1"/>
        </a:solidFill>
        <a:latin typeface="FormataBQ-Regular" pitchFamily="18" charset="0"/>
        <a:ea typeface="+mn-ea"/>
        <a:cs typeface="Arial" charset="0"/>
      </a:defRPr>
    </a:lvl4pPr>
    <a:lvl5pPr marL="1825625" indent="1588" algn="l" rtl="0" fontAlgn="base">
      <a:spcBef>
        <a:spcPct val="0"/>
      </a:spcBef>
      <a:spcAft>
        <a:spcPct val="0"/>
      </a:spcAft>
      <a:defRPr sz="1400" kern="1200">
        <a:solidFill>
          <a:schemeClr val="tx1"/>
        </a:solidFill>
        <a:latin typeface="FormataBQ-Regular" pitchFamily="18" charset="0"/>
        <a:ea typeface="+mn-ea"/>
        <a:cs typeface="Arial" charset="0"/>
      </a:defRPr>
    </a:lvl5pPr>
    <a:lvl6pPr marL="2286000" algn="l" defTabSz="914400" rtl="0" eaLnBrk="1" latinLnBrk="0" hangingPunct="1">
      <a:defRPr sz="1400" kern="1200">
        <a:solidFill>
          <a:schemeClr val="tx1"/>
        </a:solidFill>
        <a:latin typeface="FormataBQ-Regular" pitchFamily="18" charset="0"/>
        <a:ea typeface="+mn-ea"/>
        <a:cs typeface="Arial" charset="0"/>
      </a:defRPr>
    </a:lvl6pPr>
    <a:lvl7pPr marL="2743200" algn="l" defTabSz="914400" rtl="0" eaLnBrk="1" latinLnBrk="0" hangingPunct="1">
      <a:defRPr sz="1400" kern="1200">
        <a:solidFill>
          <a:schemeClr val="tx1"/>
        </a:solidFill>
        <a:latin typeface="FormataBQ-Regular" pitchFamily="18" charset="0"/>
        <a:ea typeface="+mn-ea"/>
        <a:cs typeface="Arial" charset="0"/>
      </a:defRPr>
    </a:lvl7pPr>
    <a:lvl8pPr marL="3200400" algn="l" defTabSz="914400" rtl="0" eaLnBrk="1" latinLnBrk="0" hangingPunct="1">
      <a:defRPr sz="1400" kern="1200">
        <a:solidFill>
          <a:schemeClr val="tx1"/>
        </a:solidFill>
        <a:latin typeface="FormataBQ-Regular" pitchFamily="18" charset="0"/>
        <a:ea typeface="+mn-ea"/>
        <a:cs typeface="Arial" charset="0"/>
      </a:defRPr>
    </a:lvl8pPr>
    <a:lvl9pPr marL="3657600" algn="l" defTabSz="914400" rtl="0" eaLnBrk="1" latinLnBrk="0" hangingPunct="1">
      <a:defRPr sz="1400" kern="1200">
        <a:solidFill>
          <a:schemeClr val="tx1"/>
        </a:solidFill>
        <a:latin typeface="FormataBQ-Regular"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4D4"/>
    <a:srgbClr val="D0E3EA"/>
    <a:srgbClr val="66FF33"/>
    <a:srgbClr val="E9A369"/>
    <a:srgbClr val="EAA56C"/>
    <a:srgbClr val="769535"/>
    <a:srgbClr val="2787A0"/>
    <a:srgbClr val="953735"/>
    <a:srgbClr val="006666"/>
    <a:srgbClr val="F3FAEC"/>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89" autoAdjust="0"/>
    <p:restoredTop sz="96667" autoAdjust="0"/>
  </p:normalViewPr>
  <p:slideViewPr>
    <p:cSldViewPr>
      <p:cViewPr>
        <p:scale>
          <a:sx n="140" d="100"/>
          <a:sy n="140" d="100"/>
        </p:scale>
        <p:origin x="1920" y="2220"/>
      </p:cViewPr>
      <p:guideLst>
        <p:guide orient="horz" pos="1239"/>
        <p:guide pos="1353"/>
      </p:guideLst>
    </p:cSldViewPr>
  </p:slideViewPr>
  <p:outlineViewPr>
    <p:cViewPr>
      <p:scale>
        <a:sx n="33" d="100"/>
        <a:sy n="33" d="100"/>
      </p:scale>
      <p:origin x="42" y="1116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4" Type="http://schemas.openxmlformats.org/officeDocument/2006/relationships/image" Target="../media/image3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4028B-F19A-4026-8BAC-1FE8B228BB2F}"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2A964210-FE71-4941-B59C-C360EF7A0777}">
      <dgm:prSet phldrT="[Texto]" custT="1"/>
      <dgm:spPr>
        <a:solidFill>
          <a:schemeClr val="tx2">
            <a:lumMod val="40000"/>
            <a:lumOff val="60000"/>
          </a:schemeClr>
        </a:solidFill>
        <a:ln>
          <a:noFill/>
        </a:ln>
      </dgm:spPr>
      <dgm:t>
        <a:bodyPr/>
        <a:lstStyle/>
        <a:p>
          <a:r>
            <a:rPr lang="es-CO" sz="1400" dirty="0" smtClean="0">
              <a:latin typeface="Calibri" pitchFamily="34" charset="0"/>
              <a:cs typeface="Arial" pitchFamily="34" charset="0"/>
            </a:rPr>
            <a:t>Hay tres maneras por las cuales una planta puede desviarse, sin ser penalizado:</a:t>
          </a:r>
          <a:endParaRPr lang="en-US" sz="1400" dirty="0">
            <a:latin typeface="Calibri" pitchFamily="34" charset="0"/>
            <a:cs typeface="Arial" pitchFamily="34" charset="0"/>
          </a:endParaRPr>
        </a:p>
      </dgm:t>
    </dgm:pt>
    <dgm:pt modelId="{CD5CD608-348E-4A1C-9D9F-808FBDCCFA6C}" type="parTrans" cxnId="{2AA63217-2362-4861-AAF4-995AA7B4BEDD}">
      <dgm:prSet/>
      <dgm:spPr/>
      <dgm:t>
        <a:bodyPr/>
        <a:lstStyle/>
        <a:p>
          <a:endParaRPr lang="en-US" sz="1400">
            <a:latin typeface="Calibri" pitchFamily="34" charset="0"/>
            <a:cs typeface="Arial" pitchFamily="34" charset="0"/>
          </a:endParaRPr>
        </a:p>
      </dgm:t>
    </dgm:pt>
    <dgm:pt modelId="{322D915B-1F55-4B21-AD90-4052DBA04C65}" type="sibTrans" cxnId="{2AA63217-2362-4861-AAF4-995AA7B4BEDD}">
      <dgm:prSet/>
      <dgm:spPr/>
      <dgm:t>
        <a:bodyPr/>
        <a:lstStyle/>
        <a:p>
          <a:endParaRPr lang="en-US" sz="1400">
            <a:latin typeface="Calibri" pitchFamily="34" charset="0"/>
            <a:cs typeface="Arial" pitchFamily="34" charset="0"/>
          </a:endParaRPr>
        </a:p>
      </dgm:t>
    </dgm:pt>
    <dgm:pt modelId="{E8A7036D-4BBA-4207-978A-9E3A5F74D3A6}">
      <dgm:prSet phldrT="[Texto]" custT="1"/>
      <dgm:spPr>
        <a:solidFill>
          <a:schemeClr val="tx2">
            <a:lumMod val="20000"/>
            <a:lumOff val="80000"/>
            <a:alpha val="90000"/>
          </a:schemeClr>
        </a:solidFill>
      </dgm:spPr>
      <dgm:t>
        <a:bodyPr/>
        <a:lstStyle/>
        <a:p>
          <a:r>
            <a:rPr lang="es-CO" sz="1400" dirty="0" smtClean="0">
              <a:latin typeface="Calibri" pitchFamily="34" charset="0"/>
              <a:cs typeface="Arial" pitchFamily="34" charset="0"/>
            </a:rPr>
            <a:t>La autorización por el CND debido a cambios inesperados en la demanda o la pérdida o de cualquier otra unidad de generación</a:t>
          </a:r>
          <a:endParaRPr lang="en-US" sz="1400" dirty="0">
            <a:latin typeface="Calibri" pitchFamily="34" charset="0"/>
            <a:cs typeface="Arial" pitchFamily="34" charset="0"/>
          </a:endParaRPr>
        </a:p>
      </dgm:t>
    </dgm:pt>
    <dgm:pt modelId="{58FEF651-BB56-43F2-AB3A-B39C721C934E}" type="parTrans" cxnId="{534B3C90-A975-4556-A3E6-15744C6BCC76}">
      <dgm:prSet/>
      <dgm:spPr/>
      <dgm:t>
        <a:bodyPr/>
        <a:lstStyle/>
        <a:p>
          <a:endParaRPr lang="en-US" sz="1400">
            <a:latin typeface="Calibri" pitchFamily="34" charset="0"/>
            <a:cs typeface="Arial" pitchFamily="34" charset="0"/>
          </a:endParaRPr>
        </a:p>
      </dgm:t>
    </dgm:pt>
    <dgm:pt modelId="{BB1FC9CC-427A-41DA-A3B0-3688624442E4}" type="sibTrans" cxnId="{534B3C90-A975-4556-A3E6-15744C6BCC76}">
      <dgm:prSet/>
      <dgm:spPr/>
      <dgm:t>
        <a:bodyPr/>
        <a:lstStyle/>
        <a:p>
          <a:endParaRPr lang="en-US" sz="1400">
            <a:latin typeface="Calibri" pitchFamily="34" charset="0"/>
            <a:cs typeface="Arial" pitchFamily="34" charset="0"/>
          </a:endParaRPr>
        </a:p>
      </dgm:t>
    </dgm:pt>
    <dgm:pt modelId="{139A1DB3-524A-4DD5-A658-AAB970BB2354}">
      <dgm:prSet phldrT="[Texto]" custT="1"/>
      <dgm:spPr>
        <a:solidFill>
          <a:schemeClr val="tx2">
            <a:lumMod val="40000"/>
            <a:lumOff val="60000"/>
          </a:schemeClr>
        </a:solidFill>
        <a:ln>
          <a:noFill/>
        </a:ln>
      </dgm:spPr>
      <dgm:t>
        <a:bodyPr/>
        <a:lstStyle/>
        <a:p>
          <a:r>
            <a:rPr lang="es-CO" sz="1400" dirty="0" smtClean="0">
              <a:latin typeface="Calibri" pitchFamily="34" charset="0"/>
              <a:cs typeface="Arial" pitchFamily="34" charset="0"/>
            </a:rPr>
            <a:t>Entre otras, la compañía encontró como causas de las desviaciones de energía: </a:t>
          </a:r>
          <a:endParaRPr lang="en-US" sz="1400" dirty="0">
            <a:latin typeface="Calibri" pitchFamily="34" charset="0"/>
            <a:cs typeface="Arial" pitchFamily="34" charset="0"/>
          </a:endParaRPr>
        </a:p>
      </dgm:t>
    </dgm:pt>
    <dgm:pt modelId="{EA7F2B26-1DB2-49A3-AAEE-D7D798931997}" type="parTrans" cxnId="{23E4455A-CF71-437B-A494-F6594916D86A}">
      <dgm:prSet/>
      <dgm:spPr/>
      <dgm:t>
        <a:bodyPr/>
        <a:lstStyle/>
        <a:p>
          <a:endParaRPr lang="en-US" sz="1400">
            <a:latin typeface="Calibri" pitchFamily="34" charset="0"/>
            <a:cs typeface="Arial" pitchFamily="34" charset="0"/>
          </a:endParaRPr>
        </a:p>
      </dgm:t>
    </dgm:pt>
    <dgm:pt modelId="{8DF1C8FF-F2BF-4506-9EDC-9CF99E6CAF03}" type="sibTrans" cxnId="{23E4455A-CF71-437B-A494-F6594916D86A}">
      <dgm:prSet/>
      <dgm:spPr/>
      <dgm:t>
        <a:bodyPr/>
        <a:lstStyle/>
        <a:p>
          <a:endParaRPr lang="en-US" sz="1400">
            <a:latin typeface="Calibri" pitchFamily="34" charset="0"/>
            <a:cs typeface="Arial" pitchFamily="34" charset="0"/>
          </a:endParaRPr>
        </a:p>
      </dgm:t>
    </dgm:pt>
    <dgm:pt modelId="{DC101D00-BEF2-4526-B814-875DA85BC8BA}">
      <dgm:prSet phldrT="[Texto]" custT="1"/>
      <dgm:spPr>
        <a:solidFill>
          <a:schemeClr val="tx2">
            <a:lumMod val="20000"/>
            <a:lumOff val="80000"/>
            <a:alpha val="90000"/>
          </a:schemeClr>
        </a:solidFill>
      </dgm:spPr>
      <dgm:t>
        <a:bodyPr/>
        <a:lstStyle/>
        <a:p>
          <a:r>
            <a:rPr lang="es-CO" sz="1400" dirty="0" smtClean="0">
              <a:latin typeface="Calibri" pitchFamily="34" charset="0"/>
              <a:cs typeface="Arial" pitchFamily="34" charset="0"/>
            </a:rPr>
            <a:t>La restricción de las variaciones de potencia en rampa </a:t>
          </a:r>
          <a:endParaRPr lang="en-US" sz="1400" dirty="0">
            <a:latin typeface="Calibri" pitchFamily="34" charset="0"/>
            <a:cs typeface="Arial" pitchFamily="34" charset="0"/>
          </a:endParaRPr>
        </a:p>
      </dgm:t>
    </dgm:pt>
    <dgm:pt modelId="{F3DA6F75-CCC0-4A25-95A6-25A0DA596251}" type="parTrans" cxnId="{60FD9FFE-A679-488D-97FA-BEFC2B905B76}">
      <dgm:prSet/>
      <dgm:spPr/>
      <dgm:t>
        <a:bodyPr/>
        <a:lstStyle/>
        <a:p>
          <a:endParaRPr lang="en-US" sz="1400">
            <a:latin typeface="Calibri" pitchFamily="34" charset="0"/>
            <a:cs typeface="Arial" pitchFamily="34" charset="0"/>
          </a:endParaRPr>
        </a:p>
      </dgm:t>
    </dgm:pt>
    <dgm:pt modelId="{5C9564C4-F34D-4AF5-A172-320B7194AB96}" type="sibTrans" cxnId="{60FD9FFE-A679-488D-97FA-BEFC2B905B76}">
      <dgm:prSet/>
      <dgm:spPr/>
      <dgm:t>
        <a:bodyPr/>
        <a:lstStyle/>
        <a:p>
          <a:endParaRPr lang="en-US" sz="1400">
            <a:latin typeface="Calibri" pitchFamily="34" charset="0"/>
            <a:cs typeface="Arial" pitchFamily="34" charset="0"/>
          </a:endParaRPr>
        </a:p>
      </dgm:t>
    </dgm:pt>
    <dgm:pt modelId="{4D6A1F62-DF27-4725-9A99-27C2E5ABA526}">
      <dgm:prSet custT="1"/>
      <dgm:spPr>
        <a:solidFill>
          <a:schemeClr val="tx2">
            <a:lumMod val="20000"/>
            <a:lumOff val="80000"/>
            <a:alpha val="90000"/>
          </a:schemeClr>
        </a:solidFill>
      </dgm:spPr>
      <dgm:t>
        <a:bodyPr/>
        <a:lstStyle/>
        <a:p>
          <a:r>
            <a:rPr lang="es-CO" sz="1400" dirty="0" smtClean="0">
              <a:latin typeface="Calibri" pitchFamily="34" charset="0"/>
              <a:cs typeface="Arial" pitchFamily="34" charset="0"/>
            </a:rPr>
            <a:t>Cuando el programa de generación cambia de cero a cualquier valor y viceversa</a:t>
          </a:r>
        </a:p>
      </dgm:t>
    </dgm:pt>
    <dgm:pt modelId="{3197AF26-A35E-4739-BC2B-80A35EFA20B2}" type="parTrans" cxnId="{A12E7983-E875-454D-9618-C923F7C99F49}">
      <dgm:prSet/>
      <dgm:spPr/>
      <dgm:t>
        <a:bodyPr/>
        <a:lstStyle/>
        <a:p>
          <a:endParaRPr lang="en-US" sz="1400">
            <a:latin typeface="Calibri" pitchFamily="34" charset="0"/>
            <a:cs typeface="Arial" pitchFamily="34" charset="0"/>
          </a:endParaRPr>
        </a:p>
      </dgm:t>
    </dgm:pt>
    <dgm:pt modelId="{808E81FC-6A40-4D29-AB68-F3D589149301}" type="sibTrans" cxnId="{A12E7983-E875-454D-9618-C923F7C99F49}">
      <dgm:prSet/>
      <dgm:spPr/>
      <dgm:t>
        <a:bodyPr/>
        <a:lstStyle/>
        <a:p>
          <a:endParaRPr lang="en-US" sz="1400">
            <a:latin typeface="Calibri" pitchFamily="34" charset="0"/>
            <a:cs typeface="Arial" pitchFamily="34" charset="0"/>
          </a:endParaRPr>
        </a:p>
      </dgm:t>
    </dgm:pt>
    <dgm:pt modelId="{09E40EFF-627D-4B97-8B9E-8E37396710B9}">
      <dgm:prSet custT="1"/>
      <dgm:spPr>
        <a:solidFill>
          <a:schemeClr val="tx2">
            <a:lumMod val="20000"/>
            <a:lumOff val="80000"/>
            <a:alpha val="90000"/>
          </a:schemeClr>
        </a:solidFill>
      </dgm:spPr>
      <dgm:t>
        <a:bodyPr/>
        <a:lstStyle/>
        <a:p>
          <a:r>
            <a:rPr lang="es-CO" sz="1400" dirty="0" smtClean="0">
              <a:latin typeface="Calibri" pitchFamily="34" charset="0"/>
              <a:cs typeface="Arial" pitchFamily="34" charset="0"/>
            </a:rPr>
            <a:t>Los cambios  mayores a 230 MW en el programa de generación.</a:t>
          </a:r>
          <a:endParaRPr lang="en-US" sz="1400" dirty="0">
            <a:latin typeface="Calibri" pitchFamily="34" charset="0"/>
            <a:cs typeface="Arial" pitchFamily="34" charset="0"/>
          </a:endParaRPr>
        </a:p>
      </dgm:t>
    </dgm:pt>
    <dgm:pt modelId="{4B5D3E04-2766-4B24-BB48-B5124601254E}" type="parTrans" cxnId="{09D7206D-3C8A-434F-A986-CD586C523309}">
      <dgm:prSet/>
      <dgm:spPr/>
      <dgm:t>
        <a:bodyPr/>
        <a:lstStyle/>
        <a:p>
          <a:endParaRPr lang="en-US" sz="1400">
            <a:latin typeface="Calibri" pitchFamily="34" charset="0"/>
            <a:cs typeface="Arial" pitchFamily="34" charset="0"/>
          </a:endParaRPr>
        </a:p>
      </dgm:t>
    </dgm:pt>
    <dgm:pt modelId="{B9D3BA0F-4B34-4B88-A1B5-8ABAD2E273B7}" type="sibTrans" cxnId="{09D7206D-3C8A-434F-A986-CD586C523309}">
      <dgm:prSet/>
      <dgm:spPr/>
      <dgm:t>
        <a:bodyPr/>
        <a:lstStyle/>
        <a:p>
          <a:endParaRPr lang="en-US" sz="1400">
            <a:latin typeface="Calibri" pitchFamily="34" charset="0"/>
            <a:cs typeface="Arial" pitchFamily="34" charset="0"/>
          </a:endParaRPr>
        </a:p>
      </dgm:t>
    </dgm:pt>
    <dgm:pt modelId="{54A1AC32-01FC-4CA2-B3ED-F7D9FFD2914C}">
      <dgm:prSet custT="1"/>
      <dgm:spPr>
        <a:solidFill>
          <a:schemeClr val="tx2">
            <a:lumMod val="20000"/>
            <a:lumOff val="80000"/>
            <a:alpha val="90000"/>
          </a:schemeClr>
        </a:solidFill>
      </dgm:spPr>
      <dgm:t>
        <a:bodyPr/>
        <a:lstStyle/>
        <a:p>
          <a:r>
            <a:rPr lang="es-CO" sz="1400" dirty="0" smtClean="0">
              <a:latin typeface="Calibri" pitchFamily="34" charset="0"/>
              <a:cs typeface="Arial" pitchFamily="34" charset="0"/>
            </a:rPr>
            <a:t>Los errores humanos de los operadores, debido principalmente a la necesidad de atender  actividades operativas o de emergencias.</a:t>
          </a:r>
        </a:p>
      </dgm:t>
    </dgm:pt>
    <dgm:pt modelId="{2FC4281F-7E1C-40E0-B87D-A83BE1BDA5F5}" type="parTrans" cxnId="{5545ACCC-3755-444C-AEDD-77BE4BEB8AD8}">
      <dgm:prSet/>
      <dgm:spPr/>
      <dgm:t>
        <a:bodyPr/>
        <a:lstStyle/>
        <a:p>
          <a:endParaRPr lang="en-US" sz="1400">
            <a:latin typeface="Calibri" pitchFamily="34" charset="0"/>
            <a:cs typeface="Arial" pitchFamily="34" charset="0"/>
          </a:endParaRPr>
        </a:p>
      </dgm:t>
    </dgm:pt>
    <dgm:pt modelId="{02D782D6-C7C5-45A6-8034-8B0B298333EF}" type="sibTrans" cxnId="{5545ACCC-3755-444C-AEDD-77BE4BEB8AD8}">
      <dgm:prSet/>
      <dgm:spPr/>
      <dgm:t>
        <a:bodyPr/>
        <a:lstStyle/>
        <a:p>
          <a:endParaRPr lang="en-US" sz="1400">
            <a:latin typeface="Calibri" pitchFamily="34" charset="0"/>
            <a:cs typeface="Arial" pitchFamily="34" charset="0"/>
          </a:endParaRPr>
        </a:p>
      </dgm:t>
    </dgm:pt>
    <dgm:pt modelId="{8ECADD3F-3F2E-4E66-9B42-D3B86DCD13B0}">
      <dgm:prSet phldrT="[Texto]" custT="1"/>
      <dgm:spPr>
        <a:solidFill>
          <a:schemeClr val="tx2">
            <a:lumMod val="20000"/>
            <a:lumOff val="80000"/>
            <a:alpha val="90000"/>
          </a:schemeClr>
        </a:solidFill>
      </dgm:spPr>
      <dgm:t>
        <a:bodyPr/>
        <a:lstStyle/>
        <a:p>
          <a:endParaRPr lang="en-US" sz="1400" dirty="0">
            <a:latin typeface="Calibri" pitchFamily="34" charset="0"/>
            <a:cs typeface="Arial" pitchFamily="34" charset="0"/>
          </a:endParaRPr>
        </a:p>
      </dgm:t>
    </dgm:pt>
    <dgm:pt modelId="{31CAFCC4-B73B-40D0-9268-772289AFF366}" type="parTrans" cxnId="{3AE81F0F-3117-493E-8408-859AF55500D7}">
      <dgm:prSet/>
      <dgm:spPr/>
      <dgm:t>
        <a:bodyPr/>
        <a:lstStyle/>
        <a:p>
          <a:endParaRPr lang="en-US">
            <a:latin typeface="Calibri" pitchFamily="34" charset="0"/>
          </a:endParaRPr>
        </a:p>
      </dgm:t>
    </dgm:pt>
    <dgm:pt modelId="{F47E48E6-E866-4D77-BD3B-DFB50BDE2F3C}" type="sibTrans" cxnId="{3AE81F0F-3117-493E-8408-859AF55500D7}">
      <dgm:prSet/>
      <dgm:spPr/>
      <dgm:t>
        <a:bodyPr/>
        <a:lstStyle/>
        <a:p>
          <a:endParaRPr lang="en-US">
            <a:latin typeface="Calibri" pitchFamily="34" charset="0"/>
          </a:endParaRPr>
        </a:p>
      </dgm:t>
    </dgm:pt>
    <dgm:pt modelId="{8414990D-65B2-471E-AFBD-0BF1E2378BC4}">
      <dgm:prSet custT="1"/>
      <dgm:spPr>
        <a:solidFill>
          <a:schemeClr val="tx2">
            <a:lumMod val="20000"/>
            <a:lumOff val="80000"/>
            <a:alpha val="90000"/>
          </a:schemeClr>
        </a:solidFill>
      </dgm:spPr>
      <dgm:t>
        <a:bodyPr/>
        <a:lstStyle/>
        <a:p>
          <a:endParaRPr lang="es-CO" sz="1400" dirty="0" smtClean="0">
            <a:latin typeface="Calibri" pitchFamily="34" charset="0"/>
            <a:cs typeface="Arial" pitchFamily="34" charset="0"/>
          </a:endParaRPr>
        </a:p>
      </dgm:t>
    </dgm:pt>
    <dgm:pt modelId="{857909BF-5BDE-4AC2-9244-6BE7466B4587}" type="parTrans" cxnId="{6D6C91DD-FC96-4E56-A2C1-4CE36CED929B}">
      <dgm:prSet/>
      <dgm:spPr/>
      <dgm:t>
        <a:bodyPr/>
        <a:lstStyle/>
        <a:p>
          <a:endParaRPr lang="en-US">
            <a:latin typeface="Calibri" pitchFamily="34" charset="0"/>
          </a:endParaRPr>
        </a:p>
      </dgm:t>
    </dgm:pt>
    <dgm:pt modelId="{D3D9A744-ECB1-4E3B-90E4-6DD2317ECC1A}" type="sibTrans" cxnId="{6D6C91DD-FC96-4E56-A2C1-4CE36CED929B}">
      <dgm:prSet/>
      <dgm:spPr/>
      <dgm:t>
        <a:bodyPr/>
        <a:lstStyle/>
        <a:p>
          <a:endParaRPr lang="en-US">
            <a:latin typeface="Calibri" pitchFamily="34" charset="0"/>
          </a:endParaRPr>
        </a:p>
      </dgm:t>
    </dgm:pt>
    <dgm:pt modelId="{0A93F4F7-F2B3-4430-B715-66A0A3D5D4BB}">
      <dgm:prSet phldrT="[Texto]" custT="1"/>
      <dgm:spPr>
        <a:solidFill>
          <a:schemeClr val="tx2">
            <a:lumMod val="20000"/>
            <a:lumOff val="80000"/>
            <a:alpha val="90000"/>
          </a:schemeClr>
        </a:solidFill>
      </dgm:spPr>
      <dgm:t>
        <a:bodyPr/>
        <a:lstStyle/>
        <a:p>
          <a:endParaRPr lang="en-US" sz="1400" dirty="0">
            <a:latin typeface="Calibri" pitchFamily="34" charset="0"/>
            <a:cs typeface="Arial" pitchFamily="34" charset="0"/>
          </a:endParaRPr>
        </a:p>
      </dgm:t>
    </dgm:pt>
    <dgm:pt modelId="{D470693C-4B5C-4B85-A881-B9C934EB0F0E}" type="parTrans" cxnId="{AA9DFBCB-EBBD-420B-B473-79EF95A64EDC}">
      <dgm:prSet/>
      <dgm:spPr/>
      <dgm:t>
        <a:bodyPr/>
        <a:lstStyle/>
        <a:p>
          <a:endParaRPr lang="en-US">
            <a:latin typeface="Calibri" pitchFamily="34" charset="0"/>
          </a:endParaRPr>
        </a:p>
      </dgm:t>
    </dgm:pt>
    <dgm:pt modelId="{D600B0C2-1BF5-475D-A26B-4E9E4EBD5AEA}" type="sibTrans" cxnId="{AA9DFBCB-EBBD-420B-B473-79EF95A64EDC}">
      <dgm:prSet/>
      <dgm:spPr/>
      <dgm:t>
        <a:bodyPr/>
        <a:lstStyle/>
        <a:p>
          <a:endParaRPr lang="en-US">
            <a:latin typeface="Calibri" pitchFamily="34" charset="0"/>
          </a:endParaRPr>
        </a:p>
      </dgm:t>
    </dgm:pt>
    <dgm:pt modelId="{7B320C6B-5E99-4B8E-8A0B-FD85B4E11D0B}" type="pres">
      <dgm:prSet presAssocID="{C554028B-F19A-4026-8BAC-1FE8B228BB2F}" presName="Name0" presStyleCnt="0">
        <dgm:presLayoutVars>
          <dgm:dir/>
          <dgm:animLvl val="lvl"/>
          <dgm:resizeHandles val="exact"/>
        </dgm:presLayoutVars>
      </dgm:prSet>
      <dgm:spPr/>
      <dgm:t>
        <a:bodyPr/>
        <a:lstStyle/>
        <a:p>
          <a:endParaRPr lang="es-ES"/>
        </a:p>
      </dgm:t>
    </dgm:pt>
    <dgm:pt modelId="{DD3E74E8-F2F8-487C-B83F-39BEF2773E1F}" type="pres">
      <dgm:prSet presAssocID="{2A964210-FE71-4941-B59C-C360EF7A0777}" presName="composite" presStyleCnt="0"/>
      <dgm:spPr/>
    </dgm:pt>
    <dgm:pt modelId="{8DF8D114-D7B7-49A0-ABC1-DAE9560A8F94}" type="pres">
      <dgm:prSet presAssocID="{2A964210-FE71-4941-B59C-C360EF7A0777}" presName="parTx" presStyleLbl="alignNode1" presStyleIdx="0" presStyleCnt="2">
        <dgm:presLayoutVars>
          <dgm:chMax val="0"/>
          <dgm:chPref val="0"/>
          <dgm:bulletEnabled val="1"/>
        </dgm:presLayoutVars>
      </dgm:prSet>
      <dgm:spPr/>
      <dgm:t>
        <a:bodyPr/>
        <a:lstStyle/>
        <a:p>
          <a:endParaRPr lang="es-ES"/>
        </a:p>
      </dgm:t>
    </dgm:pt>
    <dgm:pt modelId="{9835931A-1EB7-4706-A67D-B0092ADCDC2A}" type="pres">
      <dgm:prSet presAssocID="{2A964210-FE71-4941-B59C-C360EF7A0777}" presName="desTx" presStyleLbl="alignAccFollowNode1" presStyleIdx="0" presStyleCnt="2">
        <dgm:presLayoutVars>
          <dgm:bulletEnabled val="1"/>
        </dgm:presLayoutVars>
      </dgm:prSet>
      <dgm:spPr/>
      <dgm:t>
        <a:bodyPr/>
        <a:lstStyle/>
        <a:p>
          <a:endParaRPr lang="es-ES"/>
        </a:p>
      </dgm:t>
    </dgm:pt>
    <dgm:pt modelId="{41F61D80-1287-41F7-9C09-23ED74A5DE90}" type="pres">
      <dgm:prSet presAssocID="{322D915B-1F55-4B21-AD90-4052DBA04C65}" presName="space" presStyleCnt="0"/>
      <dgm:spPr/>
    </dgm:pt>
    <dgm:pt modelId="{656B8AF6-E4C1-4A11-971F-BC5869EDB4F9}" type="pres">
      <dgm:prSet presAssocID="{139A1DB3-524A-4DD5-A658-AAB970BB2354}" presName="composite" presStyleCnt="0"/>
      <dgm:spPr/>
    </dgm:pt>
    <dgm:pt modelId="{D7A20004-85E4-49D6-9AEE-E7FEFDC17458}" type="pres">
      <dgm:prSet presAssocID="{139A1DB3-524A-4DD5-A658-AAB970BB2354}" presName="parTx" presStyleLbl="alignNode1" presStyleIdx="1" presStyleCnt="2" custLinFactNeighborX="583" custLinFactNeighborY="-12655">
        <dgm:presLayoutVars>
          <dgm:chMax val="0"/>
          <dgm:chPref val="0"/>
          <dgm:bulletEnabled val="1"/>
        </dgm:presLayoutVars>
      </dgm:prSet>
      <dgm:spPr/>
      <dgm:t>
        <a:bodyPr/>
        <a:lstStyle/>
        <a:p>
          <a:endParaRPr lang="es-ES"/>
        </a:p>
      </dgm:t>
    </dgm:pt>
    <dgm:pt modelId="{42054986-3074-43CA-92AE-32B05E84DE7E}" type="pres">
      <dgm:prSet presAssocID="{139A1DB3-524A-4DD5-A658-AAB970BB2354}" presName="desTx" presStyleLbl="alignAccFollowNode1" presStyleIdx="1" presStyleCnt="2">
        <dgm:presLayoutVars>
          <dgm:bulletEnabled val="1"/>
        </dgm:presLayoutVars>
      </dgm:prSet>
      <dgm:spPr/>
      <dgm:t>
        <a:bodyPr/>
        <a:lstStyle/>
        <a:p>
          <a:endParaRPr lang="es-ES"/>
        </a:p>
      </dgm:t>
    </dgm:pt>
  </dgm:ptLst>
  <dgm:cxnLst>
    <dgm:cxn modelId="{CA05E8B5-2442-4FA8-B49D-B55B16257474}" type="presOf" srcId="{8ECADD3F-3F2E-4E66-9B42-D3B86DCD13B0}" destId="{9835931A-1EB7-4706-A67D-B0092ADCDC2A}" srcOrd="0" destOrd="1" presId="urn:microsoft.com/office/officeart/2005/8/layout/hList1"/>
    <dgm:cxn modelId="{965F3976-C97F-48A2-BA29-25D3ED2E4950}" type="presOf" srcId="{C554028B-F19A-4026-8BAC-1FE8B228BB2F}" destId="{7B320C6B-5E99-4B8E-8A0B-FD85B4E11D0B}" srcOrd="0" destOrd="0" presId="urn:microsoft.com/office/officeart/2005/8/layout/hList1"/>
    <dgm:cxn modelId="{2AA63217-2362-4861-AAF4-995AA7B4BEDD}" srcId="{C554028B-F19A-4026-8BAC-1FE8B228BB2F}" destId="{2A964210-FE71-4941-B59C-C360EF7A0777}" srcOrd="0" destOrd="0" parTransId="{CD5CD608-348E-4A1C-9D9F-808FBDCCFA6C}" sibTransId="{322D915B-1F55-4B21-AD90-4052DBA04C65}"/>
    <dgm:cxn modelId="{02744DBC-0562-4400-A10B-577EA6FD30C1}" type="presOf" srcId="{8414990D-65B2-471E-AFBD-0BF1E2378BC4}" destId="{9835931A-1EB7-4706-A67D-B0092ADCDC2A}" srcOrd="0" destOrd="3" presId="urn:microsoft.com/office/officeart/2005/8/layout/hList1"/>
    <dgm:cxn modelId="{04A275A1-2DF1-49A0-BA87-E876864CA295}" type="presOf" srcId="{2A964210-FE71-4941-B59C-C360EF7A0777}" destId="{8DF8D114-D7B7-49A0-ABC1-DAE9560A8F94}" srcOrd="0" destOrd="0" presId="urn:microsoft.com/office/officeart/2005/8/layout/hList1"/>
    <dgm:cxn modelId="{CE1585AD-4DD0-4D61-9262-05B281BFE808}" type="presOf" srcId="{4D6A1F62-DF27-4725-9A99-27C2E5ABA526}" destId="{9835931A-1EB7-4706-A67D-B0092ADCDC2A}" srcOrd="0" destOrd="2" presId="urn:microsoft.com/office/officeart/2005/8/layout/hList1"/>
    <dgm:cxn modelId="{F55F1524-2372-4576-B4C0-D870B4C430A4}" type="presOf" srcId="{0A93F4F7-F2B3-4430-B715-66A0A3D5D4BB}" destId="{42054986-3074-43CA-92AE-32B05E84DE7E}" srcOrd="0" destOrd="1" presId="urn:microsoft.com/office/officeart/2005/8/layout/hList1"/>
    <dgm:cxn modelId="{09D7206D-3C8A-434F-A986-CD586C523309}" srcId="{2A964210-FE71-4941-B59C-C360EF7A0777}" destId="{09E40EFF-627D-4B97-8B9E-8E37396710B9}" srcOrd="4" destOrd="0" parTransId="{4B5D3E04-2766-4B24-BB48-B5124601254E}" sibTransId="{B9D3BA0F-4B34-4B88-A1B5-8ABAD2E273B7}"/>
    <dgm:cxn modelId="{5545ACCC-3755-444C-AEDD-77BE4BEB8AD8}" srcId="{139A1DB3-524A-4DD5-A658-AAB970BB2354}" destId="{54A1AC32-01FC-4CA2-B3ED-F7D9FFD2914C}" srcOrd="2" destOrd="0" parTransId="{2FC4281F-7E1C-40E0-B87D-A83BE1BDA5F5}" sibTransId="{02D782D6-C7C5-45A6-8034-8B0B298333EF}"/>
    <dgm:cxn modelId="{3AE81F0F-3117-493E-8408-859AF55500D7}" srcId="{2A964210-FE71-4941-B59C-C360EF7A0777}" destId="{8ECADD3F-3F2E-4E66-9B42-D3B86DCD13B0}" srcOrd="1" destOrd="0" parTransId="{31CAFCC4-B73B-40D0-9268-772289AFF366}" sibTransId="{F47E48E6-E866-4D77-BD3B-DFB50BDE2F3C}"/>
    <dgm:cxn modelId="{AA9DFBCB-EBBD-420B-B473-79EF95A64EDC}" srcId="{139A1DB3-524A-4DD5-A658-AAB970BB2354}" destId="{0A93F4F7-F2B3-4430-B715-66A0A3D5D4BB}" srcOrd="1" destOrd="0" parTransId="{D470693C-4B5C-4B85-A881-B9C934EB0F0E}" sibTransId="{D600B0C2-1BF5-475D-A26B-4E9E4EBD5AEA}"/>
    <dgm:cxn modelId="{534B3C90-A975-4556-A3E6-15744C6BCC76}" srcId="{2A964210-FE71-4941-B59C-C360EF7A0777}" destId="{E8A7036D-4BBA-4207-978A-9E3A5F74D3A6}" srcOrd="0" destOrd="0" parTransId="{58FEF651-BB56-43F2-AB3A-B39C721C934E}" sibTransId="{BB1FC9CC-427A-41DA-A3B0-3688624442E4}"/>
    <dgm:cxn modelId="{B6D2FEB1-4A16-4298-9407-B567EE003504}" type="presOf" srcId="{09E40EFF-627D-4B97-8B9E-8E37396710B9}" destId="{9835931A-1EB7-4706-A67D-B0092ADCDC2A}" srcOrd="0" destOrd="4" presId="urn:microsoft.com/office/officeart/2005/8/layout/hList1"/>
    <dgm:cxn modelId="{60FD9FFE-A679-488D-97FA-BEFC2B905B76}" srcId="{139A1DB3-524A-4DD5-A658-AAB970BB2354}" destId="{DC101D00-BEF2-4526-B814-875DA85BC8BA}" srcOrd="0" destOrd="0" parTransId="{F3DA6F75-CCC0-4A25-95A6-25A0DA596251}" sibTransId="{5C9564C4-F34D-4AF5-A172-320B7194AB96}"/>
    <dgm:cxn modelId="{6D6C91DD-FC96-4E56-A2C1-4CE36CED929B}" srcId="{2A964210-FE71-4941-B59C-C360EF7A0777}" destId="{8414990D-65B2-471E-AFBD-0BF1E2378BC4}" srcOrd="3" destOrd="0" parTransId="{857909BF-5BDE-4AC2-9244-6BE7466B4587}" sibTransId="{D3D9A744-ECB1-4E3B-90E4-6DD2317ECC1A}"/>
    <dgm:cxn modelId="{A12E7983-E875-454D-9618-C923F7C99F49}" srcId="{2A964210-FE71-4941-B59C-C360EF7A0777}" destId="{4D6A1F62-DF27-4725-9A99-27C2E5ABA526}" srcOrd="2" destOrd="0" parTransId="{3197AF26-A35E-4739-BC2B-80A35EFA20B2}" sibTransId="{808E81FC-6A40-4D29-AB68-F3D589149301}"/>
    <dgm:cxn modelId="{E116D6D1-B70A-42F6-8A34-604EDA7D74F0}" type="presOf" srcId="{139A1DB3-524A-4DD5-A658-AAB970BB2354}" destId="{D7A20004-85E4-49D6-9AEE-E7FEFDC17458}" srcOrd="0" destOrd="0" presId="urn:microsoft.com/office/officeart/2005/8/layout/hList1"/>
    <dgm:cxn modelId="{23E4455A-CF71-437B-A494-F6594916D86A}" srcId="{C554028B-F19A-4026-8BAC-1FE8B228BB2F}" destId="{139A1DB3-524A-4DD5-A658-AAB970BB2354}" srcOrd="1" destOrd="0" parTransId="{EA7F2B26-1DB2-49A3-AAEE-D7D798931997}" sibTransId="{8DF1C8FF-F2BF-4506-9EDC-9CF99E6CAF03}"/>
    <dgm:cxn modelId="{506E19D8-2883-4EEB-AF4D-F13D32FD99D0}" type="presOf" srcId="{54A1AC32-01FC-4CA2-B3ED-F7D9FFD2914C}" destId="{42054986-3074-43CA-92AE-32B05E84DE7E}" srcOrd="0" destOrd="2" presId="urn:microsoft.com/office/officeart/2005/8/layout/hList1"/>
    <dgm:cxn modelId="{8F731BCE-9299-4D16-A733-4A7C24B3F503}" type="presOf" srcId="{DC101D00-BEF2-4526-B814-875DA85BC8BA}" destId="{42054986-3074-43CA-92AE-32B05E84DE7E}" srcOrd="0" destOrd="0" presId="urn:microsoft.com/office/officeart/2005/8/layout/hList1"/>
    <dgm:cxn modelId="{115CBC7C-D368-4D41-8F11-C7BEC2691843}" type="presOf" srcId="{E8A7036D-4BBA-4207-978A-9E3A5F74D3A6}" destId="{9835931A-1EB7-4706-A67D-B0092ADCDC2A}" srcOrd="0" destOrd="0" presId="urn:microsoft.com/office/officeart/2005/8/layout/hList1"/>
    <dgm:cxn modelId="{395869CE-3A71-4BF0-866B-44F84AB8F889}" type="presParOf" srcId="{7B320C6B-5E99-4B8E-8A0B-FD85B4E11D0B}" destId="{DD3E74E8-F2F8-487C-B83F-39BEF2773E1F}" srcOrd="0" destOrd="0" presId="urn:microsoft.com/office/officeart/2005/8/layout/hList1"/>
    <dgm:cxn modelId="{080388FC-7E63-4F0F-A5D0-7B292DDBA959}" type="presParOf" srcId="{DD3E74E8-F2F8-487C-B83F-39BEF2773E1F}" destId="{8DF8D114-D7B7-49A0-ABC1-DAE9560A8F94}" srcOrd="0" destOrd="0" presId="urn:microsoft.com/office/officeart/2005/8/layout/hList1"/>
    <dgm:cxn modelId="{406EA8E6-A6CE-455D-9B40-209E84981C4C}" type="presParOf" srcId="{DD3E74E8-F2F8-487C-B83F-39BEF2773E1F}" destId="{9835931A-1EB7-4706-A67D-B0092ADCDC2A}" srcOrd="1" destOrd="0" presId="urn:microsoft.com/office/officeart/2005/8/layout/hList1"/>
    <dgm:cxn modelId="{5FAD3577-5EBD-4B6E-A847-6A8561F666C7}" type="presParOf" srcId="{7B320C6B-5E99-4B8E-8A0B-FD85B4E11D0B}" destId="{41F61D80-1287-41F7-9C09-23ED74A5DE90}" srcOrd="1" destOrd="0" presId="urn:microsoft.com/office/officeart/2005/8/layout/hList1"/>
    <dgm:cxn modelId="{5DE9B47C-2197-4C22-8AA4-BFE465DECA49}" type="presParOf" srcId="{7B320C6B-5E99-4B8E-8A0B-FD85B4E11D0B}" destId="{656B8AF6-E4C1-4A11-971F-BC5869EDB4F9}" srcOrd="2" destOrd="0" presId="urn:microsoft.com/office/officeart/2005/8/layout/hList1"/>
    <dgm:cxn modelId="{36D39449-988F-4E55-B2C7-C6D8E485704D}" type="presParOf" srcId="{656B8AF6-E4C1-4A11-971F-BC5869EDB4F9}" destId="{D7A20004-85E4-49D6-9AEE-E7FEFDC17458}" srcOrd="0" destOrd="0" presId="urn:microsoft.com/office/officeart/2005/8/layout/hList1"/>
    <dgm:cxn modelId="{35BE5ADF-EC8C-446F-A76E-E1DF5C736C15}" type="presParOf" srcId="{656B8AF6-E4C1-4A11-971F-BC5869EDB4F9}" destId="{42054986-3074-43CA-92AE-32B05E84DE7E}" srcOrd="1" destOrd="0" presId="urn:microsoft.com/office/officeart/2005/8/layout/hList1"/>
  </dgm:cxnLst>
  <dgm:bg>
    <a:noFill/>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D0D58D-A604-4EE2-8C8B-D62268425F73}"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n-US"/>
        </a:p>
      </dgm:t>
    </dgm:pt>
    <dgm:pt modelId="{3CB97E47-ADB2-4675-A5EB-4C734E46AA7B}">
      <dgm:prSet phldrT="[Texto]" custT="1"/>
      <dgm:spPr/>
      <dgm:t>
        <a:bodyPr/>
        <a:lstStyle/>
        <a:p>
          <a:pPr algn="l"/>
          <a:r>
            <a:rPr lang="es-CO" sz="1400" smtClean="0">
              <a:latin typeface="Calibri" pitchFamily="34" charset="0"/>
              <a:cs typeface="Arial" pitchFamily="34" charset="0"/>
            </a:rPr>
            <a:t>De lo anterior, el problema de control es:</a:t>
          </a:r>
          <a:endParaRPr lang="en-US" sz="1400" dirty="0">
            <a:latin typeface="Calibri" pitchFamily="34" charset="0"/>
            <a:cs typeface="Arial" pitchFamily="34" charset="0"/>
          </a:endParaRPr>
        </a:p>
      </dgm:t>
    </dgm:pt>
    <dgm:pt modelId="{2F1A7F06-20EA-4B94-8EFF-BAB94DD965EB}" type="parTrans" cxnId="{FAAFC467-8162-44BB-A38B-82DEC4F56137}">
      <dgm:prSet/>
      <dgm:spPr/>
      <dgm:t>
        <a:bodyPr/>
        <a:lstStyle/>
        <a:p>
          <a:pPr algn="just"/>
          <a:endParaRPr lang="en-US" sz="1400">
            <a:solidFill>
              <a:schemeClr val="tx1"/>
            </a:solidFill>
            <a:latin typeface="Calibri" pitchFamily="34" charset="0"/>
            <a:cs typeface="Arial" pitchFamily="34" charset="0"/>
          </a:endParaRPr>
        </a:p>
      </dgm:t>
    </dgm:pt>
    <dgm:pt modelId="{1DD8A445-A51F-44D5-AB33-933BF2EE4E97}" type="sibTrans" cxnId="{FAAFC467-8162-44BB-A38B-82DEC4F56137}">
      <dgm:prSet/>
      <dgm:spPr/>
      <dgm:t>
        <a:bodyPr/>
        <a:lstStyle/>
        <a:p>
          <a:pPr algn="just"/>
          <a:endParaRPr lang="en-US" sz="1400">
            <a:solidFill>
              <a:schemeClr val="tx1"/>
            </a:solidFill>
            <a:latin typeface="Calibri" pitchFamily="34" charset="0"/>
            <a:cs typeface="Arial" pitchFamily="34" charset="0"/>
          </a:endParaRPr>
        </a:p>
      </dgm:t>
    </dgm:pt>
    <dgm:pt modelId="{7A9E7CA0-7E0E-4F33-A53B-2E952548FD45}">
      <dgm:prSet phldrT="[Texto]" custT="1"/>
      <dgm:spPr/>
      <dgm:t>
        <a:bodyPr/>
        <a:lstStyle/>
        <a:p>
          <a:pPr algn="just"/>
          <a:r>
            <a:rPr lang="es-CO" sz="1400" dirty="0" smtClean="0">
              <a:latin typeface="Calibri" pitchFamily="34" charset="0"/>
              <a:cs typeface="Arial" pitchFamily="34" charset="0"/>
            </a:rPr>
            <a:t>1.  Minimizar el error de energía (energía que se genera, menos energía programada) al final de cada período (una hora), manteniendo un error máximo del 5%,</a:t>
          </a:r>
          <a:endParaRPr lang="en-US" sz="1400" dirty="0">
            <a:latin typeface="Calibri" pitchFamily="34" charset="0"/>
            <a:cs typeface="Arial" pitchFamily="34" charset="0"/>
          </a:endParaRPr>
        </a:p>
      </dgm:t>
    </dgm:pt>
    <dgm:pt modelId="{26799E93-B262-4961-89C2-C7863B95D220}" type="parTrans" cxnId="{D814F23B-FBC7-4746-944C-1944724FAE83}">
      <dgm:prSet/>
      <dgm:spPr/>
      <dgm:t>
        <a:bodyPr/>
        <a:lstStyle/>
        <a:p>
          <a:pPr algn="just"/>
          <a:endParaRPr lang="en-US" sz="1400">
            <a:solidFill>
              <a:schemeClr val="tx1"/>
            </a:solidFill>
            <a:latin typeface="Calibri" pitchFamily="34" charset="0"/>
            <a:cs typeface="Arial" pitchFamily="34" charset="0"/>
          </a:endParaRPr>
        </a:p>
      </dgm:t>
    </dgm:pt>
    <dgm:pt modelId="{7B8A124C-00B1-4F1A-9799-5FD21BB821E8}" type="sibTrans" cxnId="{D814F23B-FBC7-4746-944C-1944724FAE83}">
      <dgm:prSet/>
      <dgm:spPr/>
      <dgm:t>
        <a:bodyPr/>
        <a:lstStyle/>
        <a:p>
          <a:pPr algn="just"/>
          <a:endParaRPr lang="en-US" sz="1400">
            <a:solidFill>
              <a:schemeClr val="tx1"/>
            </a:solidFill>
            <a:latin typeface="Calibri" pitchFamily="34" charset="0"/>
            <a:cs typeface="Arial" pitchFamily="34" charset="0"/>
          </a:endParaRPr>
        </a:p>
      </dgm:t>
    </dgm:pt>
    <dgm:pt modelId="{737C6CC1-0013-4B30-95FF-13902D2A05B5}">
      <dgm:prSet phldrT="[Texto]" custT="1"/>
      <dgm:spPr/>
      <dgm:t>
        <a:bodyPr/>
        <a:lstStyle/>
        <a:p>
          <a:pPr algn="just"/>
          <a:r>
            <a:rPr lang="es-CO" sz="1400" dirty="0" smtClean="0">
              <a:latin typeface="Calibri" pitchFamily="34" charset="0"/>
              <a:cs typeface="Arial" pitchFamily="34" charset="0"/>
            </a:rPr>
            <a:t>2. El cálculo de los valores de las nuevas potencias de cada una de las unidades generadoras, debe respetar las limitaciones operacionales de cada una de las unidades generadoras (límites de potencia máxima y mínima, pendiente de energía para la carga y descarga, etc.)….</a:t>
          </a:r>
          <a:endParaRPr lang="en-US" sz="1400" dirty="0">
            <a:latin typeface="Calibri" pitchFamily="34" charset="0"/>
            <a:cs typeface="Arial" pitchFamily="34" charset="0"/>
          </a:endParaRPr>
        </a:p>
      </dgm:t>
    </dgm:pt>
    <dgm:pt modelId="{4DD48340-E760-4AED-BE7E-608252F5FCB9}" type="parTrans" cxnId="{65AA4E9A-60A5-48A7-9DC8-165C23B39E1F}">
      <dgm:prSet/>
      <dgm:spPr/>
      <dgm:t>
        <a:bodyPr/>
        <a:lstStyle/>
        <a:p>
          <a:pPr algn="just"/>
          <a:endParaRPr lang="en-US" sz="1400">
            <a:solidFill>
              <a:schemeClr val="tx1"/>
            </a:solidFill>
            <a:latin typeface="Calibri" pitchFamily="34" charset="0"/>
            <a:cs typeface="Arial" pitchFamily="34" charset="0"/>
          </a:endParaRPr>
        </a:p>
      </dgm:t>
    </dgm:pt>
    <dgm:pt modelId="{84786A6A-64AC-48DC-A26D-C224F889AC40}" type="sibTrans" cxnId="{65AA4E9A-60A5-48A7-9DC8-165C23B39E1F}">
      <dgm:prSet/>
      <dgm:spPr/>
      <dgm:t>
        <a:bodyPr/>
        <a:lstStyle/>
        <a:p>
          <a:pPr algn="just"/>
          <a:endParaRPr lang="en-US" sz="1400">
            <a:solidFill>
              <a:schemeClr val="tx1"/>
            </a:solidFill>
            <a:latin typeface="Calibri" pitchFamily="34" charset="0"/>
            <a:cs typeface="Arial" pitchFamily="34" charset="0"/>
          </a:endParaRPr>
        </a:p>
      </dgm:t>
    </dgm:pt>
    <dgm:pt modelId="{7B1275A4-CE1A-419D-BB10-1A4CA26EF550}">
      <dgm:prSet phldrT="[Texto]" custT="1"/>
      <dgm:spPr/>
      <dgm:t>
        <a:bodyPr/>
        <a:lstStyle/>
        <a:p>
          <a:pPr algn="just"/>
          <a:r>
            <a:rPr lang="es-CO" sz="1400" dirty="0" smtClean="0">
              <a:latin typeface="Calibri" pitchFamily="34" charset="0"/>
              <a:cs typeface="Arial" pitchFamily="34" charset="0"/>
            </a:rPr>
            <a:t>3. y su respuesta dinámica a los cambios en la potencia (retrasos por los tiempos de comunicación, la dinámica de la turbina y el gobernador), sin interferir en la frecuencia primaria de  regulación. </a:t>
          </a:r>
          <a:endParaRPr lang="en-US" sz="1400" dirty="0">
            <a:latin typeface="Calibri" pitchFamily="34" charset="0"/>
            <a:cs typeface="Arial" pitchFamily="34" charset="0"/>
          </a:endParaRPr>
        </a:p>
      </dgm:t>
    </dgm:pt>
    <dgm:pt modelId="{9CCFAE48-8BBA-479C-88B1-341D4ACD3616}" type="parTrans" cxnId="{37341304-31BE-4336-BBA0-B225765A41C5}">
      <dgm:prSet/>
      <dgm:spPr/>
      <dgm:t>
        <a:bodyPr/>
        <a:lstStyle/>
        <a:p>
          <a:pPr algn="just"/>
          <a:endParaRPr lang="en-US" sz="1400">
            <a:solidFill>
              <a:schemeClr val="tx1"/>
            </a:solidFill>
            <a:latin typeface="Calibri" pitchFamily="34" charset="0"/>
            <a:cs typeface="Arial" pitchFamily="34" charset="0"/>
          </a:endParaRPr>
        </a:p>
      </dgm:t>
    </dgm:pt>
    <dgm:pt modelId="{904078E4-5D7D-4B6D-8A72-EE30E8314558}" type="sibTrans" cxnId="{37341304-31BE-4336-BBA0-B225765A41C5}">
      <dgm:prSet/>
      <dgm:spPr/>
      <dgm:t>
        <a:bodyPr/>
        <a:lstStyle/>
        <a:p>
          <a:pPr algn="just"/>
          <a:endParaRPr lang="en-US" sz="1400">
            <a:solidFill>
              <a:schemeClr val="tx1"/>
            </a:solidFill>
            <a:latin typeface="Calibri" pitchFamily="34" charset="0"/>
            <a:cs typeface="Arial" pitchFamily="34" charset="0"/>
          </a:endParaRPr>
        </a:p>
      </dgm:t>
    </dgm:pt>
    <dgm:pt modelId="{A26CA573-39E7-4143-81F1-E21DB3670807}" type="pres">
      <dgm:prSet presAssocID="{7DD0D58D-A604-4EE2-8C8B-D62268425F73}" presName="composite" presStyleCnt="0">
        <dgm:presLayoutVars>
          <dgm:chMax val="1"/>
          <dgm:dir/>
          <dgm:resizeHandles val="exact"/>
        </dgm:presLayoutVars>
      </dgm:prSet>
      <dgm:spPr/>
      <dgm:t>
        <a:bodyPr/>
        <a:lstStyle/>
        <a:p>
          <a:endParaRPr lang="es-ES"/>
        </a:p>
      </dgm:t>
    </dgm:pt>
    <dgm:pt modelId="{5DCF804C-5FF5-4E95-8B87-AB778C3669EE}" type="pres">
      <dgm:prSet presAssocID="{3CB97E47-ADB2-4675-A5EB-4C734E46AA7B}" presName="roof" presStyleLbl="dkBgShp" presStyleIdx="0" presStyleCnt="2"/>
      <dgm:spPr/>
      <dgm:t>
        <a:bodyPr/>
        <a:lstStyle/>
        <a:p>
          <a:endParaRPr lang="en-US"/>
        </a:p>
      </dgm:t>
    </dgm:pt>
    <dgm:pt modelId="{8F26A710-B7C4-4CB6-8655-C7C091809179}" type="pres">
      <dgm:prSet presAssocID="{3CB97E47-ADB2-4675-A5EB-4C734E46AA7B}" presName="pillars" presStyleCnt="0"/>
      <dgm:spPr/>
    </dgm:pt>
    <dgm:pt modelId="{5A3A7500-6AB2-4A05-8FEC-3E0EFEF1033D}" type="pres">
      <dgm:prSet presAssocID="{3CB97E47-ADB2-4675-A5EB-4C734E46AA7B}" presName="pillar1" presStyleLbl="node1" presStyleIdx="0" presStyleCnt="3">
        <dgm:presLayoutVars>
          <dgm:bulletEnabled val="1"/>
        </dgm:presLayoutVars>
      </dgm:prSet>
      <dgm:spPr/>
      <dgm:t>
        <a:bodyPr/>
        <a:lstStyle/>
        <a:p>
          <a:endParaRPr lang="en-US"/>
        </a:p>
      </dgm:t>
    </dgm:pt>
    <dgm:pt modelId="{01B650C8-0F14-4899-A401-0733BD917F79}" type="pres">
      <dgm:prSet presAssocID="{737C6CC1-0013-4B30-95FF-13902D2A05B5}" presName="pillarX" presStyleLbl="node1" presStyleIdx="1" presStyleCnt="3">
        <dgm:presLayoutVars>
          <dgm:bulletEnabled val="1"/>
        </dgm:presLayoutVars>
      </dgm:prSet>
      <dgm:spPr/>
      <dgm:t>
        <a:bodyPr/>
        <a:lstStyle/>
        <a:p>
          <a:endParaRPr lang="en-US"/>
        </a:p>
      </dgm:t>
    </dgm:pt>
    <dgm:pt modelId="{DFCDF8BC-785F-4073-9046-80FE81D7B9FD}" type="pres">
      <dgm:prSet presAssocID="{7B1275A4-CE1A-419D-BB10-1A4CA26EF550}" presName="pillarX" presStyleLbl="node1" presStyleIdx="2" presStyleCnt="3">
        <dgm:presLayoutVars>
          <dgm:bulletEnabled val="1"/>
        </dgm:presLayoutVars>
      </dgm:prSet>
      <dgm:spPr/>
      <dgm:t>
        <a:bodyPr/>
        <a:lstStyle/>
        <a:p>
          <a:endParaRPr lang="en-US"/>
        </a:p>
      </dgm:t>
    </dgm:pt>
    <dgm:pt modelId="{CF51E353-2659-4B1B-A10B-6EF9165CCEE9}" type="pres">
      <dgm:prSet presAssocID="{3CB97E47-ADB2-4675-A5EB-4C734E46AA7B}" presName="base" presStyleLbl="dkBgShp" presStyleIdx="1" presStyleCnt="2" custLinFactNeighborX="-11321" custLinFactNeighborY="31973"/>
      <dgm:spPr/>
    </dgm:pt>
  </dgm:ptLst>
  <dgm:cxnLst>
    <dgm:cxn modelId="{FAAFC467-8162-44BB-A38B-82DEC4F56137}" srcId="{7DD0D58D-A604-4EE2-8C8B-D62268425F73}" destId="{3CB97E47-ADB2-4675-A5EB-4C734E46AA7B}" srcOrd="0" destOrd="0" parTransId="{2F1A7F06-20EA-4B94-8EFF-BAB94DD965EB}" sibTransId="{1DD8A445-A51F-44D5-AB33-933BF2EE4E97}"/>
    <dgm:cxn modelId="{F8413766-95AE-4668-AE83-8795C9463C72}" type="presOf" srcId="{7B1275A4-CE1A-419D-BB10-1A4CA26EF550}" destId="{DFCDF8BC-785F-4073-9046-80FE81D7B9FD}" srcOrd="0" destOrd="0" presId="urn:microsoft.com/office/officeart/2005/8/layout/hList3"/>
    <dgm:cxn modelId="{1882ADC8-C9A1-4667-A7C3-78C84BD96F38}" type="presOf" srcId="{7A9E7CA0-7E0E-4F33-A53B-2E952548FD45}" destId="{5A3A7500-6AB2-4A05-8FEC-3E0EFEF1033D}" srcOrd="0" destOrd="0" presId="urn:microsoft.com/office/officeart/2005/8/layout/hList3"/>
    <dgm:cxn modelId="{D24D0D2F-6311-477B-9951-076831EA4920}" type="presOf" srcId="{7DD0D58D-A604-4EE2-8C8B-D62268425F73}" destId="{A26CA573-39E7-4143-81F1-E21DB3670807}" srcOrd="0" destOrd="0" presId="urn:microsoft.com/office/officeart/2005/8/layout/hList3"/>
    <dgm:cxn modelId="{D814F23B-FBC7-4746-944C-1944724FAE83}" srcId="{3CB97E47-ADB2-4675-A5EB-4C734E46AA7B}" destId="{7A9E7CA0-7E0E-4F33-A53B-2E952548FD45}" srcOrd="0" destOrd="0" parTransId="{26799E93-B262-4961-89C2-C7863B95D220}" sibTransId="{7B8A124C-00B1-4F1A-9799-5FD21BB821E8}"/>
    <dgm:cxn modelId="{37341304-31BE-4336-BBA0-B225765A41C5}" srcId="{3CB97E47-ADB2-4675-A5EB-4C734E46AA7B}" destId="{7B1275A4-CE1A-419D-BB10-1A4CA26EF550}" srcOrd="2" destOrd="0" parTransId="{9CCFAE48-8BBA-479C-88B1-341D4ACD3616}" sibTransId="{904078E4-5D7D-4B6D-8A72-EE30E8314558}"/>
    <dgm:cxn modelId="{DF9893D4-E4CD-4FE6-BE1E-DB77EDC77C55}" type="presOf" srcId="{3CB97E47-ADB2-4675-A5EB-4C734E46AA7B}" destId="{5DCF804C-5FF5-4E95-8B87-AB778C3669EE}" srcOrd="0" destOrd="0" presId="urn:microsoft.com/office/officeart/2005/8/layout/hList3"/>
    <dgm:cxn modelId="{DACD0B60-787B-44F8-97B8-AC16ADA1CBE4}" type="presOf" srcId="{737C6CC1-0013-4B30-95FF-13902D2A05B5}" destId="{01B650C8-0F14-4899-A401-0733BD917F79}" srcOrd="0" destOrd="0" presId="urn:microsoft.com/office/officeart/2005/8/layout/hList3"/>
    <dgm:cxn modelId="{65AA4E9A-60A5-48A7-9DC8-165C23B39E1F}" srcId="{3CB97E47-ADB2-4675-A5EB-4C734E46AA7B}" destId="{737C6CC1-0013-4B30-95FF-13902D2A05B5}" srcOrd="1" destOrd="0" parTransId="{4DD48340-E760-4AED-BE7E-608252F5FCB9}" sibTransId="{84786A6A-64AC-48DC-A26D-C224F889AC40}"/>
    <dgm:cxn modelId="{C368B7DB-ABAD-4FF8-B5A0-E58A76A98507}" type="presParOf" srcId="{A26CA573-39E7-4143-81F1-E21DB3670807}" destId="{5DCF804C-5FF5-4E95-8B87-AB778C3669EE}" srcOrd="0" destOrd="0" presId="urn:microsoft.com/office/officeart/2005/8/layout/hList3"/>
    <dgm:cxn modelId="{227884C2-8A6B-4B3B-B9CE-318B1098AB55}" type="presParOf" srcId="{A26CA573-39E7-4143-81F1-E21DB3670807}" destId="{8F26A710-B7C4-4CB6-8655-C7C091809179}" srcOrd="1" destOrd="0" presId="urn:microsoft.com/office/officeart/2005/8/layout/hList3"/>
    <dgm:cxn modelId="{6885559B-1DC5-46BF-B7FD-442136A28D86}" type="presParOf" srcId="{8F26A710-B7C4-4CB6-8655-C7C091809179}" destId="{5A3A7500-6AB2-4A05-8FEC-3E0EFEF1033D}" srcOrd="0" destOrd="0" presId="urn:microsoft.com/office/officeart/2005/8/layout/hList3"/>
    <dgm:cxn modelId="{6FF217AA-336A-4C23-B396-B053F7FF358C}" type="presParOf" srcId="{8F26A710-B7C4-4CB6-8655-C7C091809179}" destId="{01B650C8-0F14-4899-A401-0733BD917F79}" srcOrd="1" destOrd="0" presId="urn:microsoft.com/office/officeart/2005/8/layout/hList3"/>
    <dgm:cxn modelId="{314EE840-19E0-46CC-B1A4-734339A11EC5}" type="presParOf" srcId="{8F26A710-B7C4-4CB6-8655-C7C091809179}" destId="{DFCDF8BC-785F-4073-9046-80FE81D7B9FD}" srcOrd="2" destOrd="0" presId="urn:microsoft.com/office/officeart/2005/8/layout/hList3"/>
    <dgm:cxn modelId="{4D866F89-F4FD-4FF2-8B09-9290A7AF5A08}" type="presParOf" srcId="{A26CA573-39E7-4143-81F1-E21DB3670807}" destId="{CF51E353-2659-4B1B-A10B-6EF9165CCEE9}"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D0D58D-A604-4EE2-8C8B-D62268425F7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3CB97E47-ADB2-4675-A5EB-4C734E46AA7B}">
      <dgm:prSet phldrT="[Texto]" custT="1"/>
      <dgm:spPr>
        <a:solidFill>
          <a:schemeClr val="tx2">
            <a:lumMod val="20000"/>
            <a:lumOff val="80000"/>
          </a:schemeClr>
        </a:solidFill>
      </dgm:spPr>
      <dgm:t>
        <a:bodyPr/>
        <a:lstStyle/>
        <a:p>
          <a:pPr algn="l"/>
          <a:r>
            <a:rPr lang="es-CO" sz="1400" dirty="0" smtClean="0">
              <a:solidFill>
                <a:schemeClr val="tx1"/>
              </a:solidFill>
              <a:latin typeface="Calibri" pitchFamily="34" charset="0"/>
            </a:rPr>
            <a:t>Para resolver este problema, hay tres funciones básicas para controlar las desviaciones de la energía:</a:t>
          </a:r>
          <a:endParaRPr lang="en-US" sz="1400" dirty="0">
            <a:solidFill>
              <a:schemeClr val="tx1"/>
            </a:solidFill>
            <a:latin typeface="Calibri" pitchFamily="34" charset="0"/>
            <a:cs typeface="Arial" pitchFamily="34" charset="0"/>
          </a:endParaRPr>
        </a:p>
      </dgm:t>
    </dgm:pt>
    <dgm:pt modelId="{2F1A7F06-20EA-4B94-8EFF-BAB94DD965EB}" type="parTrans" cxnId="{FAAFC467-8162-44BB-A38B-82DEC4F56137}">
      <dgm:prSet/>
      <dgm:spPr/>
      <dgm:t>
        <a:bodyPr/>
        <a:lstStyle/>
        <a:p>
          <a:pPr algn="just"/>
          <a:endParaRPr lang="en-US" sz="1400">
            <a:solidFill>
              <a:schemeClr val="tx1"/>
            </a:solidFill>
            <a:latin typeface="Calibri" pitchFamily="34" charset="0"/>
            <a:cs typeface="Arial" pitchFamily="34" charset="0"/>
          </a:endParaRPr>
        </a:p>
      </dgm:t>
    </dgm:pt>
    <dgm:pt modelId="{1DD8A445-A51F-44D5-AB33-933BF2EE4E97}" type="sibTrans" cxnId="{FAAFC467-8162-44BB-A38B-82DEC4F56137}">
      <dgm:prSet/>
      <dgm:spPr/>
      <dgm:t>
        <a:bodyPr/>
        <a:lstStyle/>
        <a:p>
          <a:pPr algn="just"/>
          <a:endParaRPr lang="en-US" sz="1400">
            <a:solidFill>
              <a:schemeClr val="tx1"/>
            </a:solidFill>
            <a:latin typeface="Calibri" pitchFamily="34" charset="0"/>
            <a:cs typeface="Arial" pitchFamily="34" charset="0"/>
          </a:endParaRPr>
        </a:p>
      </dgm:t>
    </dgm:pt>
    <dgm:pt modelId="{7A9E7CA0-7E0E-4F33-A53B-2E952548FD45}">
      <dgm:prSet phldrT="[Texto]" custT="1"/>
      <dgm:spPr>
        <a:noFill/>
        <a:ln w="28575">
          <a:solidFill>
            <a:schemeClr val="tx2">
              <a:lumMod val="75000"/>
            </a:schemeClr>
          </a:solidFill>
        </a:ln>
      </dgm:spPr>
      <dgm:t>
        <a:bodyPr/>
        <a:lstStyle/>
        <a:p>
          <a:pPr algn="ctr"/>
          <a:r>
            <a:rPr lang="es-CO" sz="1400" dirty="0" smtClean="0">
              <a:solidFill>
                <a:schemeClr val="tx1"/>
              </a:solidFill>
              <a:latin typeface="Calibri" pitchFamily="34" charset="0"/>
            </a:rPr>
            <a:t>- Manejo del despacho diario de las plantas del CC.</a:t>
          </a:r>
          <a:endParaRPr lang="en-US" sz="1400" dirty="0">
            <a:solidFill>
              <a:schemeClr val="tx1"/>
            </a:solidFill>
            <a:latin typeface="Calibri" pitchFamily="34" charset="0"/>
            <a:cs typeface="Arial" pitchFamily="34" charset="0"/>
          </a:endParaRPr>
        </a:p>
      </dgm:t>
    </dgm:pt>
    <dgm:pt modelId="{26799E93-B262-4961-89C2-C7863B95D220}" type="parTrans" cxnId="{D814F23B-FBC7-4746-944C-1944724FAE83}">
      <dgm:prSet/>
      <dgm:spPr/>
      <dgm:t>
        <a:bodyPr/>
        <a:lstStyle/>
        <a:p>
          <a:pPr algn="just"/>
          <a:endParaRPr lang="en-US" sz="1400">
            <a:solidFill>
              <a:schemeClr val="tx1"/>
            </a:solidFill>
            <a:latin typeface="Calibri" pitchFamily="34" charset="0"/>
            <a:cs typeface="Arial" pitchFamily="34" charset="0"/>
          </a:endParaRPr>
        </a:p>
      </dgm:t>
    </dgm:pt>
    <dgm:pt modelId="{7B8A124C-00B1-4F1A-9799-5FD21BB821E8}" type="sibTrans" cxnId="{D814F23B-FBC7-4746-944C-1944724FAE83}">
      <dgm:prSet/>
      <dgm:spPr/>
      <dgm:t>
        <a:bodyPr/>
        <a:lstStyle/>
        <a:p>
          <a:pPr algn="just"/>
          <a:endParaRPr lang="en-US" sz="1400">
            <a:solidFill>
              <a:schemeClr val="tx1"/>
            </a:solidFill>
            <a:latin typeface="Calibri" pitchFamily="34" charset="0"/>
            <a:cs typeface="Arial" pitchFamily="34" charset="0"/>
          </a:endParaRPr>
        </a:p>
      </dgm:t>
    </dgm:pt>
    <dgm:pt modelId="{737C6CC1-0013-4B30-95FF-13902D2A05B5}">
      <dgm:prSet phldrT="[Texto]" custT="1"/>
      <dgm:spPr>
        <a:noFill/>
        <a:ln w="28575">
          <a:solidFill>
            <a:schemeClr val="tx2">
              <a:lumMod val="75000"/>
            </a:schemeClr>
          </a:solidFill>
        </a:ln>
      </dgm:spPr>
      <dgm:t>
        <a:bodyPr/>
        <a:lstStyle/>
        <a:p>
          <a:pPr algn="ctr"/>
          <a:r>
            <a:rPr lang="es-CO" sz="1400" dirty="0" smtClean="0">
              <a:solidFill>
                <a:schemeClr val="tx1"/>
              </a:solidFill>
              <a:latin typeface="Calibri" pitchFamily="34" charset="0"/>
            </a:rPr>
            <a:t>-Control de energía cada hora, para cada planta.</a:t>
          </a:r>
          <a:endParaRPr lang="en-US" sz="1400" dirty="0">
            <a:solidFill>
              <a:schemeClr val="tx1"/>
            </a:solidFill>
            <a:latin typeface="Calibri" pitchFamily="34" charset="0"/>
            <a:cs typeface="Arial" pitchFamily="34" charset="0"/>
          </a:endParaRPr>
        </a:p>
      </dgm:t>
    </dgm:pt>
    <dgm:pt modelId="{4DD48340-E760-4AED-BE7E-608252F5FCB9}" type="parTrans" cxnId="{65AA4E9A-60A5-48A7-9DC8-165C23B39E1F}">
      <dgm:prSet/>
      <dgm:spPr/>
      <dgm:t>
        <a:bodyPr/>
        <a:lstStyle/>
        <a:p>
          <a:pPr algn="just"/>
          <a:endParaRPr lang="en-US" sz="1400">
            <a:solidFill>
              <a:schemeClr val="tx1"/>
            </a:solidFill>
            <a:latin typeface="Calibri" pitchFamily="34" charset="0"/>
            <a:cs typeface="Arial" pitchFamily="34" charset="0"/>
          </a:endParaRPr>
        </a:p>
      </dgm:t>
    </dgm:pt>
    <dgm:pt modelId="{84786A6A-64AC-48DC-A26D-C224F889AC40}" type="sibTrans" cxnId="{65AA4E9A-60A5-48A7-9DC8-165C23B39E1F}">
      <dgm:prSet/>
      <dgm:spPr/>
      <dgm:t>
        <a:bodyPr/>
        <a:lstStyle/>
        <a:p>
          <a:pPr algn="just"/>
          <a:endParaRPr lang="en-US" sz="1400">
            <a:solidFill>
              <a:schemeClr val="tx1"/>
            </a:solidFill>
            <a:latin typeface="Calibri" pitchFamily="34" charset="0"/>
            <a:cs typeface="Arial" pitchFamily="34" charset="0"/>
          </a:endParaRPr>
        </a:p>
      </dgm:t>
    </dgm:pt>
    <dgm:pt modelId="{7B1275A4-CE1A-419D-BB10-1A4CA26EF550}">
      <dgm:prSet phldrT="[Texto]" custT="1"/>
      <dgm:spPr>
        <a:noFill/>
        <a:ln w="28575">
          <a:solidFill>
            <a:schemeClr val="tx2">
              <a:lumMod val="75000"/>
            </a:schemeClr>
          </a:solidFill>
        </a:ln>
      </dgm:spPr>
      <dgm:t>
        <a:bodyPr/>
        <a:lstStyle/>
        <a:p>
          <a:pPr algn="ctr"/>
          <a:r>
            <a:rPr lang="es-CO" sz="1400" dirty="0" smtClean="0">
              <a:solidFill>
                <a:schemeClr val="tx1"/>
              </a:solidFill>
              <a:latin typeface="Calibri" pitchFamily="34" charset="0"/>
            </a:rPr>
            <a:t>- Control de potencia de cada unidad generadora.</a:t>
          </a:r>
          <a:endParaRPr lang="en-US" sz="1400" dirty="0">
            <a:solidFill>
              <a:schemeClr val="tx1"/>
            </a:solidFill>
            <a:latin typeface="Calibri" pitchFamily="34" charset="0"/>
            <a:cs typeface="Arial" pitchFamily="34" charset="0"/>
          </a:endParaRPr>
        </a:p>
      </dgm:t>
    </dgm:pt>
    <dgm:pt modelId="{9CCFAE48-8BBA-479C-88B1-341D4ACD3616}" type="parTrans" cxnId="{37341304-31BE-4336-BBA0-B225765A41C5}">
      <dgm:prSet/>
      <dgm:spPr/>
      <dgm:t>
        <a:bodyPr/>
        <a:lstStyle/>
        <a:p>
          <a:pPr algn="just"/>
          <a:endParaRPr lang="en-US" sz="1400">
            <a:solidFill>
              <a:schemeClr val="tx1"/>
            </a:solidFill>
            <a:latin typeface="Calibri" pitchFamily="34" charset="0"/>
            <a:cs typeface="Arial" pitchFamily="34" charset="0"/>
          </a:endParaRPr>
        </a:p>
      </dgm:t>
    </dgm:pt>
    <dgm:pt modelId="{904078E4-5D7D-4B6D-8A72-EE30E8314558}" type="sibTrans" cxnId="{37341304-31BE-4336-BBA0-B225765A41C5}">
      <dgm:prSet/>
      <dgm:spPr/>
      <dgm:t>
        <a:bodyPr/>
        <a:lstStyle/>
        <a:p>
          <a:pPr algn="just"/>
          <a:endParaRPr lang="en-US" sz="1400">
            <a:solidFill>
              <a:schemeClr val="tx1"/>
            </a:solidFill>
            <a:latin typeface="Calibri" pitchFamily="34" charset="0"/>
            <a:cs typeface="Arial" pitchFamily="34" charset="0"/>
          </a:endParaRPr>
        </a:p>
      </dgm:t>
    </dgm:pt>
    <dgm:pt modelId="{A26CA573-39E7-4143-81F1-E21DB3670807}" type="pres">
      <dgm:prSet presAssocID="{7DD0D58D-A604-4EE2-8C8B-D62268425F73}" presName="composite" presStyleCnt="0">
        <dgm:presLayoutVars>
          <dgm:chMax val="1"/>
          <dgm:dir/>
          <dgm:resizeHandles val="exact"/>
        </dgm:presLayoutVars>
      </dgm:prSet>
      <dgm:spPr/>
      <dgm:t>
        <a:bodyPr/>
        <a:lstStyle/>
        <a:p>
          <a:endParaRPr lang="es-ES"/>
        </a:p>
      </dgm:t>
    </dgm:pt>
    <dgm:pt modelId="{5DCF804C-5FF5-4E95-8B87-AB778C3669EE}" type="pres">
      <dgm:prSet presAssocID="{3CB97E47-ADB2-4675-A5EB-4C734E46AA7B}" presName="roof" presStyleLbl="dkBgShp" presStyleIdx="0" presStyleCnt="2" custLinFactNeighborY="4762"/>
      <dgm:spPr/>
      <dgm:t>
        <a:bodyPr/>
        <a:lstStyle/>
        <a:p>
          <a:endParaRPr lang="en-US"/>
        </a:p>
      </dgm:t>
    </dgm:pt>
    <dgm:pt modelId="{8F26A710-B7C4-4CB6-8655-C7C091809179}" type="pres">
      <dgm:prSet presAssocID="{3CB97E47-ADB2-4675-A5EB-4C734E46AA7B}" presName="pillars" presStyleCnt="0"/>
      <dgm:spPr/>
    </dgm:pt>
    <dgm:pt modelId="{5A3A7500-6AB2-4A05-8FEC-3E0EFEF1033D}" type="pres">
      <dgm:prSet presAssocID="{3CB97E47-ADB2-4675-A5EB-4C734E46AA7B}" presName="pillar1" presStyleLbl="node1" presStyleIdx="0" presStyleCnt="3">
        <dgm:presLayoutVars>
          <dgm:bulletEnabled val="1"/>
        </dgm:presLayoutVars>
      </dgm:prSet>
      <dgm:spPr/>
      <dgm:t>
        <a:bodyPr/>
        <a:lstStyle/>
        <a:p>
          <a:endParaRPr lang="en-US"/>
        </a:p>
      </dgm:t>
    </dgm:pt>
    <dgm:pt modelId="{01B650C8-0F14-4899-A401-0733BD917F79}" type="pres">
      <dgm:prSet presAssocID="{737C6CC1-0013-4B30-95FF-13902D2A05B5}" presName="pillarX" presStyleLbl="node1" presStyleIdx="1" presStyleCnt="3">
        <dgm:presLayoutVars>
          <dgm:bulletEnabled val="1"/>
        </dgm:presLayoutVars>
      </dgm:prSet>
      <dgm:spPr/>
      <dgm:t>
        <a:bodyPr/>
        <a:lstStyle/>
        <a:p>
          <a:endParaRPr lang="en-US"/>
        </a:p>
      </dgm:t>
    </dgm:pt>
    <dgm:pt modelId="{DFCDF8BC-785F-4073-9046-80FE81D7B9FD}" type="pres">
      <dgm:prSet presAssocID="{7B1275A4-CE1A-419D-BB10-1A4CA26EF550}" presName="pillarX" presStyleLbl="node1" presStyleIdx="2" presStyleCnt="3">
        <dgm:presLayoutVars>
          <dgm:bulletEnabled val="1"/>
        </dgm:presLayoutVars>
      </dgm:prSet>
      <dgm:spPr/>
      <dgm:t>
        <a:bodyPr/>
        <a:lstStyle/>
        <a:p>
          <a:endParaRPr lang="en-US"/>
        </a:p>
      </dgm:t>
    </dgm:pt>
    <dgm:pt modelId="{CF51E353-2659-4B1B-A10B-6EF9165CCEE9}" type="pres">
      <dgm:prSet presAssocID="{3CB97E47-ADB2-4675-A5EB-4C734E46AA7B}" presName="base" presStyleLbl="dkBgShp" presStyleIdx="1" presStyleCnt="2" custLinFactNeighborX="-11321" custLinFactNeighborY="31973"/>
      <dgm:spPr>
        <a:noFill/>
      </dgm:spPr>
    </dgm:pt>
  </dgm:ptLst>
  <dgm:cxnLst>
    <dgm:cxn modelId="{FAAFC467-8162-44BB-A38B-82DEC4F56137}" srcId="{7DD0D58D-A604-4EE2-8C8B-D62268425F73}" destId="{3CB97E47-ADB2-4675-A5EB-4C734E46AA7B}" srcOrd="0" destOrd="0" parTransId="{2F1A7F06-20EA-4B94-8EFF-BAB94DD965EB}" sibTransId="{1DD8A445-A51F-44D5-AB33-933BF2EE4E97}"/>
    <dgm:cxn modelId="{C02C0AE8-5D26-4988-B86F-9EADB9E1521E}" type="presOf" srcId="{7B1275A4-CE1A-419D-BB10-1A4CA26EF550}" destId="{DFCDF8BC-785F-4073-9046-80FE81D7B9FD}" srcOrd="0" destOrd="0" presId="urn:microsoft.com/office/officeart/2005/8/layout/hList3"/>
    <dgm:cxn modelId="{3606F901-1B48-4AEF-96A3-662449B4D63D}" type="presOf" srcId="{7DD0D58D-A604-4EE2-8C8B-D62268425F73}" destId="{A26CA573-39E7-4143-81F1-E21DB3670807}" srcOrd="0" destOrd="0" presId="urn:microsoft.com/office/officeart/2005/8/layout/hList3"/>
    <dgm:cxn modelId="{38B15565-2879-42D7-BBC5-3F6BAE41E2D8}" type="presOf" srcId="{7A9E7CA0-7E0E-4F33-A53B-2E952548FD45}" destId="{5A3A7500-6AB2-4A05-8FEC-3E0EFEF1033D}" srcOrd="0" destOrd="0" presId="urn:microsoft.com/office/officeart/2005/8/layout/hList3"/>
    <dgm:cxn modelId="{D814F23B-FBC7-4746-944C-1944724FAE83}" srcId="{3CB97E47-ADB2-4675-A5EB-4C734E46AA7B}" destId="{7A9E7CA0-7E0E-4F33-A53B-2E952548FD45}" srcOrd="0" destOrd="0" parTransId="{26799E93-B262-4961-89C2-C7863B95D220}" sibTransId="{7B8A124C-00B1-4F1A-9799-5FD21BB821E8}"/>
    <dgm:cxn modelId="{42FD8555-787A-4CDB-812A-FBA6A9CC5BBE}" type="presOf" srcId="{737C6CC1-0013-4B30-95FF-13902D2A05B5}" destId="{01B650C8-0F14-4899-A401-0733BD917F79}" srcOrd="0" destOrd="0" presId="urn:microsoft.com/office/officeart/2005/8/layout/hList3"/>
    <dgm:cxn modelId="{F8D9BF81-CC2C-44AB-9EC6-2514E42E5E64}" type="presOf" srcId="{3CB97E47-ADB2-4675-A5EB-4C734E46AA7B}" destId="{5DCF804C-5FF5-4E95-8B87-AB778C3669EE}" srcOrd="0" destOrd="0" presId="urn:microsoft.com/office/officeart/2005/8/layout/hList3"/>
    <dgm:cxn modelId="{37341304-31BE-4336-BBA0-B225765A41C5}" srcId="{3CB97E47-ADB2-4675-A5EB-4C734E46AA7B}" destId="{7B1275A4-CE1A-419D-BB10-1A4CA26EF550}" srcOrd="2" destOrd="0" parTransId="{9CCFAE48-8BBA-479C-88B1-341D4ACD3616}" sibTransId="{904078E4-5D7D-4B6D-8A72-EE30E8314558}"/>
    <dgm:cxn modelId="{65AA4E9A-60A5-48A7-9DC8-165C23B39E1F}" srcId="{3CB97E47-ADB2-4675-A5EB-4C734E46AA7B}" destId="{737C6CC1-0013-4B30-95FF-13902D2A05B5}" srcOrd="1" destOrd="0" parTransId="{4DD48340-E760-4AED-BE7E-608252F5FCB9}" sibTransId="{84786A6A-64AC-48DC-A26D-C224F889AC40}"/>
    <dgm:cxn modelId="{FD22FFBD-D580-433C-A56A-9642DC44DFA0}" type="presParOf" srcId="{A26CA573-39E7-4143-81F1-E21DB3670807}" destId="{5DCF804C-5FF5-4E95-8B87-AB778C3669EE}" srcOrd="0" destOrd="0" presId="urn:microsoft.com/office/officeart/2005/8/layout/hList3"/>
    <dgm:cxn modelId="{D912A8E2-313D-422A-B6B0-AA287B589635}" type="presParOf" srcId="{A26CA573-39E7-4143-81F1-E21DB3670807}" destId="{8F26A710-B7C4-4CB6-8655-C7C091809179}" srcOrd="1" destOrd="0" presId="urn:microsoft.com/office/officeart/2005/8/layout/hList3"/>
    <dgm:cxn modelId="{13C3ADA1-ECA0-41D7-B1E0-85CFDE40C4A9}" type="presParOf" srcId="{8F26A710-B7C4-4CB6-8655-C7C091809179}" destId="{5A3A7500-6AB2-4A05-8FEC-3E0EFEF1033D}" srcOrd="0" destOrd="0" presId="urn:microsoft.com/office/officeart/2005/8/layout/hList3"/>
    <dgm:cxn modelId="{4AED79CB-4A62-4867-9DA3-CD3E508FEB87}" type="presParOf" srcId="{8F26A710-B7C4-4CB6-8655-C7C091809179}" destId="{01B650C8-0F14-4899-A401-0733BD917F79}" srcOrd="1" destOrd="0" presId="urn:microsoft.com/office/officeart/2005/8/layout/hList3"/>
    <dgm:cxn modelId="{C99B55CC-4B2F-474F-90E9-BEDBF8F935DC}" type="presParOf" srcId="{8F26A710-B7C4-4CB6-8655-C7C091809179}" destId="{DFCDF8BC-785F-4073-9046-80FE81D7B9FD}" srcOrd="2" destOrd="0" presId="urn:microsoft.com/office/officeart/2005/8/layout/hList3"/>
    <dgm:cxn modelId="{0257CD7B-C005-4A38-823E-E1416DFD1C46}" type="presParOf" srcId="{A26CA573-39E7-4143-81F1-E21DB3670807}" destId="{CF51E353-2659-4B1B-A10B-6EF9165CCEE9}"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2CE487-5B39-43AB-904A-CD1B2EB3162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5513D8D-8AD8-480D-BD32-7883E3ABB03B}">
      <dgm:prSet phldrT="[Texto]" custT="1"/>
      <dgm:spPr>
        <a:solidFill>
          <a:schemeClr val="tx2">
            <a:lumMod val="40000"/>
            <a:lumOff val="60000"/>
          </a:schemeClr>
        </a:solidFill>
      </dgm:spPr>
      <dgm:t>
        <a:bodyPr/>
        <a:lstStyle/>
        <a:p>
          <a:r>
            <a:rPr lang="es-CO" sz="1400" dirty="0" smtClean="0">
              <a:solidFill>
                <a:schemeClr val="tx1"/>
              </a:solidFill>
              <a:latin typeface="Calibri" pitchFamily="34" charset="0"/>
              <a:cs typeface="Arial" pitchFamily="34" charset="0"/>
            </a:rPr>
            <a:t>La ley de control propuesta y explicada previamente fue implementada en el lenguaje de programación  C, el cual corre en tiempo real y es integrado con el SCADA existente en la compañía.</a:t>
          </a:r>
          <a:endParaRPr lang="en-US" sz="1400" dirty="0">
            <a:solidFill>
              <a:schemeClr val="tx1"/>
            </a:solidFill>
            <a:latin typeface="Calibri" pitchFamily="34" charset="0"/>
            <a:cs typeface="Arial" pitchFamily="34" charset="0"/>
          </a:endParaRPr>
        </a:p>
      </dgm:t>
    </dgm:pt>
    <dgm:pt modelId="{04073135-4680-41E4-A72F-F2A68119D103}" type="parTrans" cxnId="{3D56112B-CD5B-494C-9A23-72A9210DBFE2}">
      <dgm:prSet/>
      <dgm:spPr/>
      <dgm:t>
        <a:bodyPr/>
        <a:lstStyle/>
        <a:p>
          <a:endParaRPr lang="en-US" sz="1400">
            <a:solidFill>
              <a:schemeClr val="tx1"/>
            </a:solidFill>
            <a:latin typeface="Calibri" pitchFamily="34" charset="0"/>
            <a:cs typeface="Arial" pitchFamily="34" charset="0"/>
          </a:endParaRPr>
        </a:p>
      </dgm:t>
    </dgm:pt>
    <dgm:pt modelId="{64C4E023-D428-44DC-BBDB-F8AA7F152CE8}" type="sibTrans" cxnId="{3D56112B-CD5B-494C-9A23-72A9210DBFE2}">
      <dgm:prSet/>
      <dgm:spPr/>
      <dgm:t>
        <a:bodyPr/>
        <a:lstStyle/>
        <a:p>
          <a:endParaRPr lang="en-US" sz="1400">
            <a:solidFill>
              <a:schemeClr val="tx1"/>
            </a:solidFill>
            <a:latin typeface="Calibri" pitchFamily="34" charset="0"/>
            <a:cs typeface="Arial" pitchFamily="34" charset="0"/>
          </a:endParaRPr>
        </a:p>
      </dgm:t>
    </dgm:pt>
    <dgm:pt modelId="{995D03A6-BD3F-4331-B034-CBD81F879C3E}">
      <dgm:prSet phldrT="[Texto]" custT="1"/>
      <dgm:spPr>
        <a:solidFill>
          <a:schemeClr val="accent1">
            <a:lumMod val="60000"/>
            <a:lumOff val="40000"/>
          </a:schemeClr>
        </a:solidFill>
      </dgm:spPr>
      <dgm:t>
        <a:bodyPr/>
        <a:lstStyle/>
        <a:p>
          <a:r>
            <a:rPr lang="es-CO" sz="1400" dirty="0" smtClean="0">
              <a:solidFill>
                <a:schemeClr val="tx1"/>
              </a:solidFill>
              <a:latin typeface="Calibri" pitchFamily="34" charset="0"/>
              <a:cs typeface="Arial" pitchFamily="34" charset="0"/>
            </a:rPr>
            <a:t>En este artículo solamente se describe el control de desviación de energía para la planta de Salvajina; esta es una hidroeléctrica ubicada en el </a:t>
          </a:r>
          <a:r>
            <a:rPr lang="es-CO" sz="1400" dirty="0" smtClean="0">
              <a:solidFill>
                <a:schemeClr val="tx1"/>
              </a:solidFill>
              <a:latin typeface="Calibri" pitchFamily="34" charset="0"/>
              <a:cs typeface="Arial" pitchFamily="34" charset="0"/>
            </a:rPr>
            <a:t>Departamento del Cauca </a:t>
          </a:r>
          <a:r>
            <a:rPr lang="es-CO" sz="1400" dirty="0" smtClean="0">
              <a:solidFill>
                <a:schemeClr val="tx1"/>
              </a:solidFill>
              <a:latin typeface="Calibri" pitchFamily="34" charset="0"/>
              <a:cs typeface="Arial" pitchFamily="34" charset="0"/>
            </a:rPr>
            <a:t>(Colombia) y tiene 3 unidades iguales de generación [6].</a:t>
          </a:r>
          <a:endParaRPr lang="en-US" sz="1400" dirty="0">
            <a:solidFill>
              <a:schemeClr val="tx1"/>
            </a:solidFill>
            <a:latin typeface="Calibri" pitchFamily="34" charset="0"/>
            <a:cs typeface="Arial" pitchFamily="34" charset="0"/>
          </a:endParaRPr>
        </a:p>
      </dgm:t>
    </dgm:pt>
    <dgm:pt modelId="{21F76CF4-D43D-4867-A27D-47F67C64BBF7}" type="parTrans" cxnId="{D75E27B0-0C8A-4CE6-A059-CA20CE974CA4}">
      <dgm:prSet/>
      <dgm:spPr/>
      <dgm:t>
        <a:bodyPr/>
        <a:lstStyle/>
        <a:p>
          <a:endParaRPr lang="en-US" sz="1400">
            <a:solidFill>
              <a:schemeClr val="tx1"/>
            </a:solidFill>
            <a:latin typeface="Calibri" pitchFamily="34" charset="0"/>
            <a:cs typeface="Arial" pitchFamily="34" charset="0"/>
          </a:endParaRPr>
        </a:p>
      </dgm:t>
    </dgm:pt>
    <dgm:pt modelId="{DD60C376-59A0-4CFF-9251-DE0E81E09606}" type="sibTrans" cxnId="{D75E27B0-0C8A-4CE6-A059-CA20CE974CA4}">
      <dgm:prSet/>
      <dgm:spPr/>
      <dgm:t>
        <a:bodyPr/>
        <a:lstStyle/>
        <a:p>
          <a:endParaRPr lang="en-US" sz="1400">
            <a:solidFill>
              <a:schemeClr val="tx1"/>
            </a:solidFill>
            <a:latin typeface="Calibri" pitchFamily="34" charset="0"/>
            <a:cs typeface="Arial" pitchFamily="34" charset="0"/>
          </a:endParaRPr>
        </a:p>
      </dgm:t>
    </dgm:pt>
    <dgm:pt modelId="{47C521FC-118E-4115-8766-F92EDCC377E3}">
      <dgm:prSet phldrT="[Texto]" custT="1"/>
      <dgm:spPr>
        <a:solidFill>
          <a:schemeClr val="accent1">
            <a:lumMod val="40000"/>
            <a:lumOff val="60000"/>
          </a:schemeClr>
        </a:solidFill>
      </dgm:spPr>
      <dgm:t>
        <a:bodyPr/>
        <a:lstStyle/>
        <a:p>
          <a:r>
            <a:rPr lang="es-CO" sz="1400" dirty="0" smtClean="0">
              <a:solidFill>
                <a:schemeClr val="tx1"/>
              </a:solidFill>
              <a:latin typeface="Calibri" pitchFamily="34" charset="0"/>
              <a:cs typeface="Arial" pitchFamily="34" charset="0"/>
            </a:rPr>
            <a:t>La solución fue implementada en dos etapas: simulación e implementación:</a:t>
          </a:r>
        </a:p>
        <a:p>
          <a:endParaRPr lang="es-CO" sz="1400" dirty="0" smtClean="0">
            <a:solidFill>
              <a:schemeClr val="tx1"/>
            </a:solidFill>
            <a:latin typeface="Calibri" pitchFamily="34" charset="0"/>
            <a:cs typeface="Arial" pitchFamily="34" charset="0"/>
          </a:endParaRPr>
        </a:p>
        <a:p>
          <a:r>
            <a:rPr lang="es-CO" sz="1400" dirty="0" smtClean="0">
              <a:solidFill>
                <a:schemeClr val="tx1"/>
              </a:solidFill>
              <a:latin typeface="Calibri" pitchFamily="34" charset="0"/>
              <a:cs typeface="Arial" pitchFamily="34" charset="0"/>
            </a:rPr>
            <a:t>	* En la simulación, se modeló la planta, el LFC y la ley de control y se simuló en tiempo real en otro SCADA. </a:t>
          </a:r>
          <a:endParaRPr lang="en-US" sz="1400" dirty="0" smtClean="0">
            <a:solidFill>
              <a:schemeClr val="tx1"/>
            </a:solidFill>
            <a:latin typeface="Calibri" pitchFamily="34" charset="0"/>
            <a:cs typeface="Arial" pitchFamily="34" charset="0"/>
          </a:endParaRPr>
        </a:p>
        <a:p>
          <a:r>
            <a:rPr lang="es-CO" sz="1400" dirty="0" smtClean="0">
              <a:solidFill>
                <a:schemeClr val="tx1"/>
              </a:solidFill>
              <a:latin typeface="Calibri" pitchFamily="34" charset="0"/>
              <a:cs typeface="Arial" pitchFamily="34" charset="0"/>
            </a:rPr>
            <a:t>	* En la implementación, el programa en C fue implementado en un servidor y está corriendo en tiempo real. </a:t>
          </a:r>
          <a:endParaRPr lang="en-US" sz="1400" dirty="0">
            <a:solidFill>
              <a:schemeClr val="tx1"/>
            </a:solidFill>
            <a:latin typeface="Calibri" pitchFamily="34" charset="0"/>
            <a:cs typeface="Arial" pitchFamily="34" charset="0"/>
          </a:endParaRPr>
        </a:p>
      </dgm:t>
    </dgm:pt>
    <dgm:pt modelId="{AC29B739-D991-4C49-A4E1-1466CE67328B}" type="parTrans" cxnId="{918DCB7C-5DD4-482C-824E-3793E1265FB7}">
      <dgm:prSet/>
      <dgm:spPr/>
      <dgm:t>
        <a:bodyPr/>
        <a:lstStyle/>
        <a:p>
          <a:endParaRPr lang="en-US" sz="1400">
            <a:solidFill>
              <a:schemeClr val="tx1"/>
            </a:solidFill>
            <a:latin typeface="Calibri" pitchFamily="34" charset="0"/>
            <a:cs typeface="Arial" pitchFamily="34" charset="0"/>
          </a:endParaRPr>
        </a:p>
      </dgm:t>
    </dgm:pt>
    <dgm:pt modelId="{95F88E10-5970-4395-B715-7A8FE021735F}" type="sibTrans" cxnId="{918DCB7C-5DD4-482C-824E-3793E1265FB7}">
      <dgm:prSet/>
      <dgm:spPr/>
      <dgm:t>
        <a:bodyPr/>
        <a:lstStyle/>
        <a:p>
          <a:endParaRPr lang="en-US" sz="1400">
            <a:solidFill>
              <a:schemeClr val="tx1"/>
            </a:solidFill>
            <a:latin typeface="Calibri" pitchFamily="34" charset="0"/>
            <a:cs typeface="Arial" pitchFamily="34" charset="0"/>
          </a:endParaRPr>
        </a:p>
      </dgm:t>
    </dgm:pt>
    <dgm:pt modelId="{54144EE3-EC16-4A4B-991B-BEB28D58D36E}" type="pres">
      <dgm:prSet presAssocID="{612CE487-5B39-43AB-904A-CD1B2EB3162D}" presName="linear" presStyleCnt="0">
        <dgm:presLayoutVars>
          <dgm:animLvl val="lvl"/>
          <dgm:resizeHandles val="exact"/>
        </dgm:presLayoutVars>
      </dgm:prSet>
      <dgm:spPr/>
      <dgm:t>
        <a:bodyPr/>
        <a:lstStyle/>
        <a:p>
          <a:endParaRPr lang="es-ES"/>
        </a:p>
      </dgm:t>
    </dgm:pt>
    <dgm:pt modelId="{154CC54D-856E-4722-85C8-0CB221987209}" type="pres">
      <dgm:prSet presAssocID="{F5513D8D-8AD8-480D-BD32-7883E3ABB03B}" presName="parentText" presStyleLbl="node1" presStyleIdx="0" presStyleCnt="3">
        <dgm:presLayoutVars>
          <dgm:chMax val="0"/>
          <dgm:bulletEnabled val="1"/>
        </dgm:presLayoutVars>
      </dgm:prSet>
      <dgm:spPr/>
      <dgm:t>
        <a:bodyPr/>
        <a:lstStyle/>
        <a:p>
          <a:endParaRPr lang="en-US"/>
        </a:p>
      </dgm:t>
    </dgm:pt>
    <dgm:pt modelId="{C83BA5A8-420F-46C5-9E38-1F0356CD10E1}" type="pres">
      <dgm:prSet presAssocID="{64C4E023-D428-44DC-BBDB-F8AA7F152CE8}" presName="spacer" presStyleCnt="0"/>
      <dgm:spPr/>
    </dgm:pt>
    <dgm:pt modelId="{7240E684-AF23-4510-8E50-ED4731567B20}" type="pres">
      <dgm:prSet presAssocID="{995D03A6-BD3F-4331-B034-CBD81F879C3E}" presName="parentText" presStyleLbl="node1" presStyleIdx="1" presStyleCnt="3">
        <dgm:presLayoutVars>
          <dgm:chMax val="0"/>
          <dgm:bulletEnabled val="1"/>
        </dgm:presLayoutVars>
      </dgm:prSet>
      <dgm:spPr/>
      <dgm:t>
        <a:bodyPr/>
        <a:lstStyle/>
        <a:p>
          <a:endParaRPr lang="en-US"/>
        </a:p>
      </dgm:t>
    </dgm:pt>
    <dgm:pt modelId="{0B5C7CD4-B573-439C-A3F3-C47E690D2CC1}" type="pres">
      <dgm:prSet presAssocID="{DD60C376-59A0-4CFF-9251-DE0E81E09606}" presName="spacer" presStyleCnt="0"/>
      <dgm:spPr/>
    </dgm:pt>
    <dgm:pt modelId="{7F4A95E8-548C-4E29-8364-AAFC2662A171}" type="pres">
      <dgm:prSet presAssocID="{47C521FC-118E-4115-8766-F92EDCC377E3}" presName="parentText" presStyleLbl="node1" presStyleIdx="2" presStyleCnt="3">
        <dgm:presLayoutVars>
          <dgm:chMax val="0"/>
          <dgm:bulletEnabled val="1"/>
        </dgm:presLayoutVars>
      </dgm:prSet>
      <dgm:spPr/>
      <dgm:t>
        <a:bodyPr/>
        <a:lstStyle/>
        <a:p>
          <a:endParaRPr lang="en-US"/>
        </a:p>
      </dgm:t>
    </dgm:pt>
  </dgm:ptLst>
  <dgm:cxnLst>
    <dgm:cxn modelId="{918DCB7C-5DD4-482C-824E-3793E1265FB7}" srcId="{612CE487-5B39-43AB-904A-CD1B2EB3162D}" destId="{47C521FC-118E-4115-8766-F92EDCC377E3}" srcOrd="2" destOrd="0" parTransId="{AC29B739-D991-4C49-A4E1-1466CE67328B}" sibTransId="{95F88E10-5970-4395-B715-7A8FE021735F}"/>
    <dgm:cxn modelId="{3D56112B-CD5B-494C-9A23-72A9210DBFE2}" srcId="{612CE487-5B39-43AB-904A-CD1B2EB3162D}" destId="{F5513D8D-8AD8-480D-BD32-7883E3ABB03B}" srcOrd="0" destOrd="0" parTransId="{04073135-4680-41E4-A72F-F2A68119D103}" sibTransId="{64C4E023-D428-44DC-BBDB-F8AA7F152CE8}"/>
    <dgm:cxn modelId="{1CDFACA1-B853-4788-84D2-4CF3A46DFA71}" type="presOf" srcId="{995D03A6-BD3F-4331-B034-CBD81F879C3E}" destId="{7240E684-AF23-4510-8E50-ED4731567B20}" srcOrd="0" destOrd="0" presId="urn:microsoft.com/office/officeart/2005/8/layout/vList2"/>
    <dgm:cxn modelId="{4083192F-B8D7-4763-BF9D-BA6E322CCD5A}" type="presOf" srcId="{F5513D8D-8AD8-480D-BD32-7883E3ABB03B}" destId="{154CC54D-856E-4722-85C8-0CB221987209}" srcOrd="0" destOrd="0" presId="urn:microsoft.com/office/officeart/2005/8/layout/vList2"/>
    <dgm:cxn modelId="{D75E27B0-0C8A-4CE6-A059-CA20CE974CA4}" srcId="{612CE487-5B39-43AB-904A-CD1B2EB3162D}" destId="{995D03A6-BD3F-4331-B034-CBD81F879C3E}" srcOrd="1" destOrd="0" parTransId="{21F76CF4-D43D-4867-A27D-47F67C64BBF7}" sibTransId="{DD60C376-59A0-4CFF-9251-DE0E81E09606}"/>
    <dgm:cxn modelId="{D005C3D8-C833-41F7-AB30-6C7A0A7DA577}" type="presOf" srcId="{612CE487-5B39-43AB-904A-CD1B2EB3162D}" destId="{54144EE3-EC16-4A4B-991B-BEB28D58D36E}" srcOrd="0" destOrd="0" presId="urn:microsoft.com/office/officeart/2005/8/layout/vList2"/>
    <dgm:cxn modelId="{5F452062-5858-441C-A87D-56D9164F6550}" type="presOf" srcId="{47C521FC-118E-4115-8766-F92EDCC377E3}" destId="{7F4A95E8-548C-4E29-8364-AAFC2662A171}" srcOrd="0" destOrd="0" presId="urn:microsoft.com/office/officeart/2005/8/layout/vList2"/>
    <dgm:cxn modelId="{2A55101D-5581-4B03-B29A-F11B5BF7A28E}" type="presParOf" srcId="{54144EE3-EC16-4A4B-991B-BEB28D58D36E}" destId="{154CC54D-856E-4722-85C8-0CB221987209}" srcOrd="0" destOrd="0" presId="urn:microsoft.com/office/officeart/2005/8/layout/vList2"/>
    <dgm:cxn modelId="{C3218709-E44B-47BF-9F24-DB88521A3ECB}" type="presParOf" srcId="{54144EE3-EC16-4A4B-991B-BEB28D58D36E}" destId="{C83BA5A8-420F-46C5-9E38-1F0356CD10E1}" srcOrd="1" destOrd="0" presId="urn:microsoft.com/office/officeart/2005/8/layout/vList2"/>
    <dgm:cxn modelId="{07AF96B8-BA29-4E74-886B-2DFB775616CE}" type="presParOf" srcId="{54144EE3-EC16-4A4B-991B-BEB28D58D36E}" destId="{7240E684-AF23-4510-8E50-ED4731567B20}" srcOrd="2" destOrd="0" presId="urn:microsoft.com/office/officeart/2005/8/layout/vList2"/>
    <dgm:cxn modelId="{7253C9C9-EF8B-455E-AB0B-A43D133C3511}" type="presParOf" srcId="{54144EE3-EC16-4A4B-991B-BEB28D58D36E}" destId="{0B5C7CD4-B573-439C-A3F3-C47E690D2CC1}" srcOrd="3" destOrd="0" presId="urn:microsoft.com/office/officeart/2005/8/layout/vList2"/>
    <dgm:cxn modelId="{E2E680BD-4732-4356-83AA-B3E1908AFE62}" type="presParOf" srcId="{54144EE3-EC16-4A4B-991B-BEB28D58D36E}" destId="{7F4A95E8-548C-4E29-8364-AAFC2662A171}"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2A1C38-B407-4E45-9E8B-D85DE4488C33}" type="doc">
      <dgm:prSet loTypeId="urn:microsoft.com/office/officeart/2005/8/layout/vList3" loCatId="list" qsTypeId="urn:microsoft.com/office/officeart/2005/8/quickstyle/simple1" qsCatId="simple" csTypeId="urn:microsoft.com/office/officeart/2005/8/colors/accent1_2" csCatId="accent1" phldr="1"/>
      <dgm:spPr/>
    </dgm:pt>
    <dgm:pt modelId="{9880147C-A708-4203-8941-280DE2EED6D7}">
      <dgm:prSet phldrT="[Texto]" custT="1"/>
      <dgm:spPr>
        <a:solidFill>
          <a:schemeClr val="tx2">
            <a:lumMod val="40000"/>
            <a:lumOff val="60000"/>
          </a:schemeClr>
        </a:solidFill>
      </dgm:spPr>
      <dgm:t>
        <a:bodyPr/>
        <a:lstStyle/>
        <a:p>
          <a:pPr algn="just"/>
          <a:r>
            <a:rPr lang="es-CO" sz="1400" dirty="0" smtClean="0">
              <a:solidFill>
                <a:schemeClr val="tx1"/>
              </a:solidFill>
              <a:latin typeface="Calibri" pitchFamily="34" charset="0"/>
            </a:rPr>
            <a:t>Se ha desarrollado un sistema de control de desviación de energía basado en una estrategia de control con horizonte en  retroceso. La ley de control de energía es linealmente variante con el tiempo,  con convergencia del error de energía a cero en un tiempo finito;  el controlador considera las limitaciones operacionales de una planta de energía hidráulica al incluir mecanismos de amortiguación de la respuesta transitoria, para evitar cambios innecesarios de los actuadores mecánicos.</a:t>
          </a:r>
          <a:endParaRPr lang="en-US" sz="1400" dirty="0">
            <a:solidFill>
              <a:schemeClr val="tx1"/>
            </a:solidFill>
            <a:latin typeface="Calibri" pitchFamily="34" charset="0"/>
          </a:endParaRPr>
        </a:p>
      </dgm:t>
    </dgm:pt>
    <dgm:pt modelId="{B86506BA-F93A-4C93-8758-E60A6108B96A}" type="parTrans" cxnId="{BF7BA350-D49E-4295-85F5-2E4EF2C472FC}">
      <dgm:prSet/>
      <dgm:spPr/>
      <dgm:t>
        <a:bodyPr/>
        <a:lstStyle/>
        <a:p>
          <a:pPr algn="just"/>
          <a:endParaRPr lang="en-US" sz="2000">
            <a:solidFill>
              <a:schemeClr val="tx1"/>
            </a:solidFill>
            <a:latin typeface="Calibri" pitchFamily="34" charset="0"/>
          </a:endParaRPr>
        </a:p>
      </dgm:t>
    </dgm:pt>
    <dgm:pt modelId="{AC72024C-F509-4D71-8F13-49F81583A70A}" type="sibTrans" cxnId="{BF7BA350-D49E-4295-85F5-2E4EF2C472FC}">
      <dgm:prSet/>
      <dgm:spPr/>
      <dgm:t>
        <a:bodyPr/>
        <a:lstStyle/>
        <a:p>
          <a:pPr algn="just"/>
          <a:endParaRPr lang="en-US" sz="2000">
            <a:solidFill>
              <a:schemeClr val="tx1"/>
            </a:solidFill>
            <a:latin typeface="Calibri" pitchFamily="34" charset="0"/>
          </a:endParaRPr>
        </a:p>
      </dgm:t>
    </dgm:pt>
    <dgm:pt modelId="{0287E5F5-8D36-46FE-9DB0-6AE447862B6F}">
      <dgm:prSet phldrT="[Texto]" custT="1"/>
      <dgm:spPr>
        <a:solidFill>
          <a:schemeClr val="tx2">
            <a:lumMod val="20000"/>
            <a:lumOff val="80000"/>
          </a:schemeClr>
        </a:solidFill>
      </dgm:spPr>
      <dgm:t>
        <a:bodyPr/>
        <a:lstStyle/>
        <a:p>
          <a:pPr algn="just"/>
          <a:r>
            <a:rPr lang="es-CO" sz="1400" dirty="0" smtClean="0">
              <a:solidFill>
                <a:schemeClr val="tx1"/>
              </a:solidFill>
              <a:latin typeface="Calibri" pitchFamily="34" charset="0"/>
            </a:rPr>
            <a:t>La ley de control es fácil de implementar con baja carga computacional y es compatible con </a:t>
          </a:r>
          <a:r>
            <a:rPr lang="es-CO" sz="1400" dirty="0" err="1" smtClean="0">
              <a:solidFill>
                <a:schemeClr val="tx1"/>
              </a:solidFill>
              <a:latin typeface="Calibri" pitchFamily="34" charset="0"/>
            </a:rPr>
            <a:t>SCADAs</a:t>
          </a:r>
          <a:r>
            <a:rPr lang="es-CO" sz="1400" dirty="0" smtClean="0">
              <a:solidFill>
                <a:schemeClr val="tx1"/>
              </a:solidFill>
              <a:latin typeface="Calibri" pitchFamily="34" charset="0"/>
            </a:rPr>
            <a:t> comerciales; el controlador se ha integrado con el actual sistema SCADA, preservando sus protecciones y funciones, como la gestión de eventos en caso de falla de comunicaciones. Para el monitoreo y control se desarrollaron dos despliegues, lo que permite ajustar el controlador y supervisar el desempeño general de la planta.</a:t>
          </a:r>
          <a:endParaRPr lang="en-US" sz="1400" dirty="0">
            <a:solidFill>
              <a:schemeClr val="tx1"/>
            </a:solidFill>
            <a:latin typeface="Calibri" pitchFamily="34" charset="0"/>
          </a:endParaRPr>
        </a:p>
      </dgm:t>
    </dgm:pt>
    <dgm:pt modelId="{E17EAABD-4F94-413B-B5A5-A8599F9F0508}" type="parTrans" cxnId="{F8A694C5-F43B-4E3C-AD3F-6CD7908186DC}">
      <dgm:prSet/>
      <dgm:spPr/>
      <dgm:t>
        <a:bodyPr/>
        <a:lstStyle/>
        <a:p>
          <a:pPr algn="just"/>
          <a:endParaRPr lang="en-US" sz="2000">
            <a:solidFill>
              <a:schemeClr val="tx1"/>
            </a:solidFill>
            <a:latin typeface="Calibri" pitchFamily="34" charset="0"/>
          </a:endParaRPr>
        </a:p>
      </dgm:t>
    </dgm:pt>
    <dgm:pt modelId="{C3EFD58D-383B-446C-9B99-2773FB115D68}" type="sibTrans" cxnId="{F8A694C5-F43B-4E3C-AD3F-6CD7908186DC}">
      <dgm:prSet/>
      <dgm:spPr/>
      <dgm:t>
        <a:bodyPr/>
        <a:lstStyle/>
        <a:p>
          <a:pPr algn="just"/>
          <a:endParaRPr lang="en-US" sz="2000">
            <a:solidFill>
              <a:schemeClr val="tx1"/>
            </a:solidFill>
            <a:latin typeface="Calibri" pitchFamily="34" charset="0"/>
          </a:endParaRPr>
        </a:p>
      </dgm:t>
    </dgm:pt>
    <dgm:pt modelId="{00331E10-D42F-4B91-8ACA-9A5EE98BA521}">
      <dgm:prSet phldrT="[Texto]" custT="1"/>
      <dgm:spPr>
        <a:solidFill>
          <a:schemeClr val="accent1">
            <a:lumMod val="60000"/>
            <a:lumOff val="40000"/>
          </a:schemeClr>
        </a:solidFill>
      </dgm:spPr>
      <dgm:t>
        <a:bodyPr/>
        <a:lstStyle/>
        <a:p>
          <a:pPr algn="just"/>
          <a:r>
            <a:rPr lang="es-CO" sz="1400" dirty="0" smtClean="0">
              <a:solidFill>
                <a:schemeClr val="tx1"/>
              </a:solidFill>
              <a:latin typeface="Calibri" pitchFamily="34" charset="0"/>
            </a:rPr>
            <a:t>El porcentaje de desviación de energía en 2009 fue de 0.051%; en 2010 después de la implementación del sistema de control de energía, este porcentaje decreció a 0.028%.</a:t>
          </a:r>
          <a:endParaRPr lang="en-US" sz="1400" dirty="0">
            <a:solidFill>
              <a:schemeClr val="tx1"/>
            </a:solidFill>
            <a:latin typeface="Calibri" pitchFamily="34" charset="0"/>
          </a:endParaRPr>
        </a:p>
      </dgm:t>
    </dgm:pt>
    <dgm:pt modelId="{08DE48CE-1168-4663-9C55-8550AEB114F7}" type="parTrans" cxnId="{D528FCDD-CDBB-48D7-B002-D303F4217959}">
      <dgm:prSet/>
      <dgm:spPr/>
      <dgm:t>
        <a:bodyPr/>
        <a:lstStyle/>
        <a:p>
          <a:pPr algn="just"/>
          <a:endParaRPr lang="en-US" sz="2000">
            <a:solidFill>
              <a:schemeClr val="tx1"/>
            </a:solidFill>
            <a:latin typeface="Calibri" pitchFamily="34" charset="0"/>
          </a:endParaRPr>
        </a:p>
      </dgm:t>
    </dgm:pt>
    <dgm:pt modelId="{BEA50E0A-6CD0-4454-8A31-1F450D992A72}" type="sibTrans" cxnId="{D528FCDD-CDBB-48D7-B002-D303F4217959}">
      <dgm:prSet/>
      <dgm:spPr/>
      <dgm:t>
        <a:bodyPr/>
        <a:lstStyle/>
        <a:p>
          <a:pPr algn="just"/>
          <a:endParaRPr lang="en-US" sz="2000">
            <a:solidFill>
              <a:schemeClr val="tx1"/>
            </a:solidFill>
            <a:latin typeface="Calibri" pitchFamily="34" charset="0"/>
          </a:endParaRPr>
        </a:p>
      </dgm:t>
    </dgm:pt>
    <dgm:pt modelId="{F9116418-10F4-4E88-B31B-BA544F4AEB7D}">
      <dgm:prSet phldrT="[Texto]" custT="1"/>
      <dgm:spPr>
        <a:solidFill>
          <a:schemeClr val="accent1">
            <a:lumMod val="40000"/>
            <a:lumOff val="60000"/>
          </a:schemeClr>
        </a:solidFill>
      </dgm:spPr>
      <dgm:t>
        <a:bodyPr/>
        <a:lstStyle/>
        <a:p>
          <a:pPr algn="just"/>
          <a:r>
            <a:rPr lang="es-CO" sz="1400" dirty="0" smtClean="0">
              <a:solidFill>
                <a:schemeClr val="tx1"/>
              </a:solidFill>
              <a:latin typeface="Calibri" pitchFamily="34" charset="0"/>
            </a:rPr>
            <a:t>Actualmente se está trabajando en la implementación de la Automatización para optimización de los vertimientos y la maximización de los ingresos de la cadena Alto y Bajo </a:t>
          </a:r>
          <a:r>
            <a:rPr lang="es-CO" sz="1400" dirty="0" err="1" smtClean="0">
              <a:solidFill>
                <a:schemeClr val="tx1"/>
              </a:solidFill>
              <a:latin typeface="Calibri" pitchFamily="34" charset="0"/>
            </a:rPr>
            <a:t>Anchicayá</a:t>
          </a:r>
          <a:r>
            <a:rPr lang="es-CO" sz="1400" dirty="0" smtClean="0">
              <a:solidFill>
                <a:schemeClr val="tx1"/>
              </a:solidFill>
              <a:latin typeface="Calibri" pitchFamily="34" charset="0"/>
            </a:rPr>
            <a:t>.</a:t>
          </a:r>
          <a:endParaRPr lang="en-US" sz="1400" dirty="0">
            <a:solidFill>
              <a:schemeClr val="tx1"/>
            </a:solidFill>
            <a:latin typeface="Calibri" pitchFamily="34" charset="0"/>
          </a:endParaRPr>
        </a:p>
      </dgm:t>
    </dgm:pt>
    <dgm:pt modelId="{6AFE11FA-299F-4947-9F36-5BD0E4979D48}" type="parTrans" cxnId="{B464DF86-78E7-4B2D-9276-96E83D42A5BE}">
      <dgm:prSet/>
      <dgm:spPr/>
      <dgm:t>
        <a:bodyPr/>
        <a:lstStyle/>
        <a:p>
          <a:pPr algn="just"/>
          <a:endParaRPr lang="en-US" sz="2000">
            <a:solidFill>
              <a:schemeClr val="tx1"/>
            </a:solidFill>
            <a:latin typeface="Calibri" pitchFamily="34" charset="0"/>
          </a:endParaRPr>
        </a:p>
      </dgm:t>
    </dgm:pt>
    <dgm:pt modelId="{78F3DB12-51C7-4F35-9C29-37489CE0D1AA}" type="sibTrans" cxnId="{B464DF86-78E7-4B2D-9276-96E83D42A5BE}">
      <dgm:prSet/>
      <dgm:spPr/>
      <dgm:t>
        <a:bodyPr/>
        <a:lstStyle/>
        <a:p>
          <a:pPr algn="just"/>
          <a:endParaRPr lang="en-US" sz="2000">
            <a:solidFill>
              <a:schemeClr val="tx1"/>
            </a:solidFill>
            <a:latin typeface="Calibri" pitchFamily="34" charset="0"/>
          </a:endParaRPr>
        </a:p>
      </dgm:t>
    </dgm:pt>
    <dgm:pt modelId="{79443B46-2DB7-489B-B0C1-5E100229A98F}" type="pres">
      <dgm:prSet presAssocID="{262A1C38-B407-4E45-9E8B-D85DE4488C33}" presName="linearFlow" presStyleCnt="0">
        <dgm:presLayoutVars>
          <dgm:dir/>
          <dgm:resizeHandles val="exact"/>
        </dgm:presLayoutVars>
      </dgm:prSet>
      <dgm:spPr/>
    </dgm:pt>
    <dgm:pt modelId="{3394C357-8298-4B3F-BC8B-52DB25C0D864}" type="pres">
      <dgm:prSet presAssocID="{9880147C-A708-4203-8941-280DE2EED6D7}" presName="composite" presStyleCnt="0"/>
      <dgm:spPr/>
    </dgm:pt>
    <dgm:pt modelId="{AE6CC3BB-A476-4966-A63A-F586FC70AEB5}" type="pres">
      <dgm:prSet presAssocID="{9880147C-A708-4203-8941-280DE2EED6D7}" presName="imgShp" presStyleLbl="fgImgPlace1" presStyleIdx="0" presStyleCnt="4" custLinFactNeighborX="-96451"/>
      <dgm:spPr>
        <a:blipFill rotWithShape="0">
          <a:blip xmlns:r="http://schemas.openxmlformats.org/officeDocument/2006/relationships" r:embed="rId1"/>
          <a:stretch>
            <a:fillRect/>
          </a:stretch>
        </a:blipFill>
      </dgm:spPr>
    </dgm:pt>
    <dgm:pt modelId="{6346006C-46AF-4069-9456-3AA3CE440735}" type="pres">
      <dgm:prSet presAssocID="{9880147C-A708-4203-8941-280DE2EED6D7}" presName="txShp" presStyleLbl="node1" presStyleIdx="0" presStyleCnt="4" custScaleX="137736" custLinFactNeighborX="3854">
        <dgm:presLayoutVars>
          <dgm:bulletEnabled val="1"/>
        </dgm:presLayoutVars>
      </dgm:prSet>
      <dgm:spPr/>
      <dgm:t>
        <a:bodyPr/>
        <a:lstStyle/>
        <a:p>
          <a:endParaRPr lang="en-US"/>
        </a:p>
      </dgm:t>
    </dgm:pt>
    <dgm:pt modelId="{4167CF95-1341-4C3F-AE5F-CD5E3577104C}" type="pres">
      <dgm:prSet presAssocID="{AC72024C-F509-4D71-8F13-49F81583A70A}" presName="spacing" presStyleCnt="0"/>
      <dgm:spPr/>
    </dgm:pt>
    <dgm:pt modelId="{53D70547-71FE-4C2F-845B-D71C3D308AE7}" type="pres">
      <dgm:prSet presAssocID="{0287E5F5-8D36-46FE-9DB0-6AE447862B6F}" presName="composite" presStyleCnt="0"/>
      <dgm:spPr/>
    </dgm:pt>
    <dgm:pt modelId="{E97C7291-D4F9-4A24-B5C5-4AB850DFB73A}" type="pres">
      <dgm:prSet presAssocID="{0287E5F5-8D36-46FE-9DB0-6AE447862B6F}" presName="imgShp" presStyleLbl="fgImgPlace1" presStyleIdx="1" presStyleCnt="4" custLinFactX="-3225" custLinFactNeighborX="-100000"/>
      <dgm:spPr>
        <a:blipFill rotWithShape="0">
          <a:blip xmlns:r="http://schemas.openxmlformats.org/officeDocument/2006/relationships" r:embed="rId2"/>
          <a:stretch>
            <a:fillRect/>
          </a:stretch>
        </a:blipFill>
      </dgm:spPr>
    </dgm:pt>
    <dgm:pt modelId="{B5346411-CA6B-4C44-9FA9-A0FF7DA440D7}" type="pres">
      <dgm:prSet presAssocID="{0287E5F5-8D36-46FE-9DB0-6AE447862B6F}" presName="txShp" presStyleLbl="node1" presStyleIdx="1" presStyleCnt="4" custScaleX="140180" custLinFactNeighborX="3051">
        <dgm:presLayoutVars>
          <dgm:bulletEnabled val="1"/>
        </dgm:presLayoutVars>
      </dgm:prSet>
      <dgm:spPr/>
      <dgm:t>
        <a:bodyPr/>
        <a:lstStyle/>
        <a:p>
          <a:endParaRPr lang="en-US"/>
        </a:p>
      </dgm:t>
    </dgm:pt>
    <dgm:pt modelId="{34DC5F3A-B20E-46BB-AEFD-A322DFF1A37C}" type="pres">
      <dgm:prSet presAssocID="{C3EFD58D-383B-446C-9B99-2773FB115D68}" presName="spacing" presStyleCnt="0"/>
      <dgm:spPr/>
    </dgm:pt>
    <dgm:pt modelId="{288A0F63-6DBD-42D4-8740-EBFBD5531020}" type="pres">
      <dgm:prSet presAssocID="{00331E10-D42F-4B91-8ACA-9A5EE98BA521}" presName="composite" presStyleCnt="0"/>
      <dgm:spPr/>
    </dgm:pt>
    <dgm:pt modelId="{9AD51145-05AA-4DD4-9127-8A4CAEBABB2A}" type="pres">
      <dgm:prSet presAssocID="{00331E10-D42F-4B91-8ACA-9A5EE98BA521}" presName="imgShp" presStyleLbl="fgImgPlace1" presStyleIdx="2" presStyleCnt="4" custLinFactX="-1339" custLinFactNeighborX="-100000"/>
      <dgm:spPr>
        <a:blipFill rotWithShape="0">
          <a:blip xmlns:r="http://schemas.openxmlformats.org/officeDocument/2006/relationships" r:embed="rId3"/>
          <a:stretch>
            <a:fillRect/>
          </a:stretch>
        </a:blipFill>
      </dgm:spPr>
    </dgm:pt>
    <dgm:pt modelId="{DC524B65-007A-4A80-BCC3-694D4DE3DB52}" type="pres">
      <dgm:prSet presAssocID="{00331E10-D42F-4B91-8ACA-9A5EE98BA521}" presName="txShp" presStyleLbl="node1" presStyleIdx="2" presStyleCnt="4" custScaleX="137010" custLinFactNeighborX="3881">
        <dgm:presLayoutVars>
          <dgm:bulletEnabled val="1"/>
        </dgm:presLayoutVars>
      </dgm:prSet>
      <dgm:spPr/>
      <dgm:t>
        <a:bodyPr/>
        <a:lstStyle/>
        <a:p>
          <a:endParaRPr lang="en-US"/>
        </a:p>
      </dgm:t>
    </dgm:pt>
    <dgm:pt modelId="{88E7BD8E-6DD3-4356-8C6B-BD9518078200}" type="pres">
      <dgm:prSet presAssocID="{BEA50E0A-6CD0-4454-8A31-1F450D992A72}" presName="spacing" presStyleCnt="0"/>
      <dgm:spPr/>
    </dgm:pt>
    <dgm:pt modelId="{3F924C4F-34F1-40BF-9536-E204DC1E53DF}" type="pres">
      <dgm:prSet presAssocID="{F9116418-10F4-4E88-B31B-BA544F4AEB7D}" presName="composite" presStyleCnt="0"/>
      <dgm:spPr/>
    </dgm:pt>
    <dgm:pt modelId="{2AEB2FF7-E303-44FC-B5A4-0DBE2F900F59}" type="pres">
      <dgm:prSet presAssocID="{F9116418-10F4-4E88-B31B-BA544F4AEB7D}" presName="imgShp" presStyleLbl="fgImgPlace1" presStyleIdx="3" presStyleCnt="4" custLinFactNeighborX="-99453"/>
      <dgm:spPr>
        <a:blipFill rotWithShape="0">
          <a:blip xmlns:r="http://schemas.openxmlformats.org/officeDocument/2006/relationships" r:embed="rId4"/>
          <a:stretch>
            <a:fillRect/>
          </a:stretch>
        </a:blipFill>
      </dgm:spPr>
    </dgm:pt>
    <dgm:pt modelId="{296462FE-DB13-4F7E-81D3-3219DDD29719}" type="pres">
      <dgm:prSet presAssocID="{F9116418-10F4-4E88-B31B-BA544F4AEB7D}" presName="txShp" presStyleLbl="node1" presStyleIdx="3" presStyleCnt="4" custScaleX="135270" custLinFactNeighborX="4181">
        <dgm:presLayoutVars>
          <dgm:bulletEnabled val="1"/>
        </dgm:presLayoutVars>
      </dgm:prSet>
      <dgm:spPr/>
      <dgm:t>
        <a:bodyPr/>
        <a:lstStyle/>
        <a:p>
          <a:endParaRPr lang="en-US"/>
        </a:p>
      </dgm:t>
    </dgm:pt>
  </dgm:ptLst>
  <dgm:cxnLst>
    <dgm:cxn modelId="{BF7BA350-D49E-4295-85F5-2E4EF2C472FC}" srcId="{262A1C38-B407-4E45-9E8B-D85DE4488C33}" destId="{9880147C-A708-4203-8941-280DE2EED6D7}" srcOrd="0" destOrd="0" parTransId="{B86506BA-F93A-4C93-8758-E60A6108B96A}" sibTransId="{AC72024C-F509-4D71-8F13-49F81583A70A}"/>
    <dgm:cxn modelId="{F60B3E12-B626-416B-89CC-2453F4C0428F}" type="presOf" srcId="{9880147C-A708-4203-8941-280DE2EED6D7}" destId="{6346006C-46AF-4069-9456-3AA3CE440735}" srcOrd="0" destOrd="0" presId="urn:microsoft.com/office/officeart/2005/8/layout/vList3"/>
    <dgm:cxn modelId="{2989ECEC-3312-4ED4-A157-2B772A6EFBB1}" type="presOf" srcId="{00331E10-D42F-4B91-8ACA-9A5EE98BA521}" destId="{DC524B65-007A-4A80-BCC3-694D4DE3DB52}" srcOrd="0" destOrd="0" presId="urn:microsoft.com/office/officeart/2005/8/layout/vList3"/>
    <dgm:cxn modelId="{D528FCDD-CDBB-48D7-B002-D303F4217959}" srcId="{262A1C38-B407-4E45-9E8B-D85DE4488C33}" destId="{00331E10-D42F-4B91-8ACA-9A5EE98BA521}" srcOrd="2" destOrd="0" parTransId="{08DE48CE-1168-4663-9C55-8550AEB114F7}" sibTransId="{BEA50E0A-6CD0-4454-8A31-1F450D992A72}"/>
    <dgm:cxn modelId="{F8A694C5-F43B-4E3C-AD3F-6CD7908186DC}" srcId="{262A1C38-B407-4E45-9E8B-D85DE4488C33}" destId="{0287E5F5-8D36-46FE-9DB0-6AE447862B6F}" srcOrd="1" destOrd="0" parTransId="{E17EAABD-4F94-413B-B5A5-A8599F9F0508}" sibTransId="{C3EFD58D-383B-446C-9B99-2773FB115D68}"/>
    <dgm:cxn modelId="{B464DF86-78E7-4B2D-9276-96E83D42A5BE}" srcId="{262A1C38-B407-4E45-9E8B-D85DE4488C33}" destId="{F9116418-10F4-4E88-B31B-BA544F4AEB7D}" srcOrd="3" destOrd="0" parTransId="{6AFE11FA-299F-4947-9F36-5BD0E4979D48}" sibTransId="{78F3DB12-51C7-4F35-9C29-37489CE0D1AA}"/>
    <dgm:cxn modelId="{83C9D25D-F837-430D-9F2A-CB5B4F6BC106}" type="presOf" srcId="{F9116418-10F4-4E88-B31B-BA544F4AEB7D}" destId="{296462FE-DB13-4F7E-81D3-3219DDD29719}" srcOrd="0" destOrd="0" presId="urn:microsoft.com/office/officeart/2005/8/layout/vList3"/>
    <dgm:cxn modelId="{9B8B6BB1-3943-4AF0-8E6B-A096835F767B}" type="presOf" srcId="{262A1C38-B407-4E45-9E8B-D85DE4488C33}" destId="{79443B46-2DB7-489B-B0C1-5E100229A98F}" srcOrd="0" destOrd="0" presId="urn:microsoft.com/office/officeart/2005/8/layout/vList3"/>
    <dgm:cxn modelId="{D29C7D29-ABA9-4AF2-B30D-3E7572D56D70}" type="presOf" srcId="{0287E5F5-8D36-46FE-9DB0-6AE447862B6F}" destId="{B5346411-CA6B-4C44-9FA9-A0FF7DA440D7}" srcOrd="0" destOrd="0" presId="urn:microsoft.com/office/officeart/2005/8/layout/vList3"/>
    <dgm:cxn modelId="{7C733BF5-BF72-4D09-BB22-88FD6F9AA988}" type="presParOf" srcId="{79443B46-2DB7-489B-B0C1-5E100229A98F}" destId="{3394C357-8298-4B3F-BC8B-52DB25C0D864}" srcOrd="0" destOrd="0" presId="urn:microsoft.com/office/officeart/2005/8/layout/vList3"/>
    <dgm:cxn modelId="{ED17D798-5C69-4CED-8136-BB625814F87A}" type="presParOf" srcId="{3394C357-8298-4B3F-BC8B-52DB25C0D864}" destId="{AE6CC3BB-A476-4966-A63A-F586FC70AEB5}" srcOrd="0" destOrd="0" presId="urn:microsoft.com/office/officeart/2005/8/layout/vList3"/>
    <dgm:cxn modelId="{145E0ADF-5737-4368-A81F-517C8ACCC8E0}" type="presParOf" srcId="{3394C357-8298-4B3F-BC8B-52DB25C0D864}" destId="{6346006C-46AF-4069-9456-3AA3CE440735}" srcOrd="1" destOrd="0" presId="urn:microsoft.com/office/officeart/2005/8/layout/vList3"/>
    <dgm:cxn modelId="{B9B23298-87AB-48C4-8F78-F5D1F8BF4DA7}" type="presParOf" srcId="{79443B46-2DB7-489B-B0C1-5E100229A98F}" destId="{4167CF95-1341-4C3F-AE5F-CD5E3577104C}" srcOrd="1" destOrd="0" presId="urn:microsoft.com/office/officeart/2005/8/layout/vList3"/>
    <dgm:cxn modelId="{0DF7D28B-54E4-43D6-BB84-4B0E5D2D0706}" type="presParOf" srcId="{79443B46-2DB7-489B-B0C1-5E100229A98F}" destId="{53D70547-71FE-4C2F-845B-D71C3D308AE7}" srcOrd="2" destOrd="0" presId="urn:microsoft.com/office/officeart/2005/8/layout/vList3"/>
    <dgm:cxn modelId="{844D98B0-F710-4379-B86A-B40164E06011}" type="presParOf" srcId="{53D70547-71FE-4C2F-845B-D71C3D308AE7}" destId="{E97C7291-D4F9-4A24-B5C5-4AB850DFB73A}" srcOrd="0" destOrd="0" presId="urn:microsoft.com/office/officeart/2005/8/layout/vList3"/>
    <dgm:cxn modelId="{EB8FEF99-FD5C-4567-A0D6-671795D99686}" type="presParOf" srcId="{53D70547-71FE-4C2F-845B-D71C3D308AE7}" destId="{B5346411-CA6B-4C44-9FA9-A0FF7DA440D7}" srcOrd="1" destOrd="0" presId="urn:microsoft.com/office/officeart/2005/8/layout/vList3"/>
    <dgm:cxn modelId="{5517A234-54E3-47AF-AC62-8B1686560D9A}" type="presParOf" srcId="{79443B46-2DB7-489B-B0C1-5E100229A98F}" destId="{34DC5F3A-B20E-46BB-AEFD-A322DFF1A37C}" srcOrd="3" destOrd="0" presId="urn:microsoft.com/office/officeart/2005/8/layout/vList3"/>
    <dgm:cxn modelId="{F728A219-3BA8-4175-95E8-C481050AADFF}" type="presParOf" srcId="{79443B46-2DB7-489B-B0C1-5E100229A98F}" destId="{288A0F63-6DBD-42D4-8740-EBFBD5531020}" srcOrd="4" destOrd="0" presId="urn:microsoft.com/office/officeart/2005/8/layout/vList3"/>
    <dgm:cxn modelId="{59A82CDF-47DE-4B83-B809-649DE590DFFA}" type="presParOf" srcId="{288A0F63-6DBD-42D4-8740-EBFBD5531020}" destId="{9AD51145-05AA-4DD4-9127-8A4CAEBABB2A}" srcOrd="0" destOrd="0" presId="urn:microsoft.com/office/officeart/2005/8/layout/vList3"/>
    <dgm:cxn modelId="{A4BC8043-A8E4-42BF-B3AD-A2AE004F0890}" type="presParOf" srcId="{288A0F63-6DBD-42D4-8740-EBFBD5531020}" destId="{DC524B65-007A-4A80-BCC3-694D4DE3DB52}" srcOrd="1" destOrd="0" presId="urn:microsoft.com/office/officeart/2005/8/layout/vList3"/>
    <dgm:cxn modelId="{156E60D7-BCC1-4BDE-8F10-D5D9482B3BA0}" type="presParOf" srcId="{79443B46-2DB7-489B-B0C1-5E100229A98F}" destId="{88E7BD8E-6DD3-4356-8C6B-BD9518078200}" srcOrd="5" destOrd="0" presId="urn:microsoft.com/office/officeart/2005/8/layout/vList3"/>
    <dgm:cxn modelId="{58150B45-4402-490D-9017-FB8A1953E82B}" type="presParOf" srcId="{79443B46-2DB7-489B-B0C1-5E100229A98F}" destId="{3F924C4F-34F1-40BF-9536-E204DC1E53DF}" srcOrd="6" destOrd="0" presId="urn:microsoft.com/office/officeart/2005/8/layout/vList3"/>
    <dgm:cxn modelId="{BF4DA1B8-0A57-40E5-9CBA-E203653D7EC6}" type="presParOf" srcId="{3F924C4F-34F1-40BF-9536-E204DC1E53DF}" destId="{2AEB2FF7-E303-44FC-B5A4-0DBE2F900F59}" srcOrd="0" destOrd="0" presId="urn:microsoft.com/office/officeart/2005/8/layout/vList3"/>
    <dgm:cxn modelId="{22735A8D-2E17-4674-893F-924D992ACF75}" type="presParOf" srcId="{3F924C4F-34F1-40BF-9536-E204DC1E53DF}" destId="{296462FE-DB13-4F7E-81D3-3219DDD29719}"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F8D114-D7B7-49A0-ABC1-DAE9560A8F94}">
      <dsp:nvSpPr>
        <dsp:cNvPr id="0" name=""/>
        <dsp:cNvSpPr/>
      </dsp:nvSpPr>
      <dsp:spPr>
        <a:xfrm>
          <a:off x="45" y="13773"/>
          <a:ext cx="4306978" cy="1209600"/>
        </a:xfrm>
        <a:prstGeom prst="rect">
          <a:avLst/>
        </a:prstGeom>
        <a:solidFill>
          <a:schemeClr val="tx2">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CO" sz="1400" kern="1200" dirty="0" smtClean="0">
              <a:latin typeface="Calibri" pitchFamily="34" charset="0"/>
              <a:cs typeface="Arial" pitchFamily="34" charset="0"/>
            </a:rPr>
            <a:t>Hay tres maneras por las cuales una planta puede desviarse, sin ser penalizado:</a:t>
          </a:r>
          <a:endParaRPr lang="en-US" sz="1400" kern="1200" dirty="0">
            <a:latin typeface="Calibri" pitchFamily="34" charset="0"/>
            <a:cs typeface="Arial" pitchFamily="34" charset="0"/>
          </a:endParaRPr>
        </a:p>
      </dsp:txBody>
      <dsp:txXfrm>
        <a:off x="45" y="13773"/>
        <a:ext cx="4306978" cy="1209600"/>
      </dsp:txXfrm>
    </dsp:sp>
    <dsp:sp modelId="{9835931A-1EB7-4706-A67D-B0092ADCDC2A}">
      <dsp:nvSpPr>
        <dsp:cNvPr id="0" name=""/>
        <dsp:cNvSpPr/>
      </dsp:nvSpPr>
      <dsp:spPr>
        <a:xfrm>
          <a:off x="45" y="1223374"/>
          <a:ext cx="4306978" cy="2075220"/>
        </a:xfrm>
        <a:prstGeom prst="rect">
          <a:avLst/>
        </a:prstGeom>
        <a:solidFill>
          <a:schemeClr val="tx2">
            <a:lumMod val="20000"/>
            <a:lumOff val="80000"/>
            <a:alpha val="9000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O" sz="1400" kern="1200" dirty="0" smtClean="0">
              <a:latin typeface="Calibri" pitchFamily="34" charset="0"/>
              <a:cs typeface="Arial" pitchFamily="34" charset="0"/>
            </a:rPr>
            <a:t>La autorización por el CND debido a cambios inesperados en la demanda o la pérdida o de cualquier otra unidad de generación</a:t>
          </a:r>
          <a:endParaRPr lang="en-US" sz="1400" kern="1200" dirty="0">
            <a:latin typeface="Calibri" pitchFamily="34" charset="0"/>
            <a:cs typeface="Arial" pitchFamily="34" charset="0"/>
          </a:endParaRPr>
        </a:p>
        <a:p>
          <a:pPr marL="114300" lvl="1" indent="-114300" algn="l" defTabSz="622300">
            <a:lnSpc>
              <a:spcPct val="90000"/>
            </a:lnSpc>
            <a:spcBef>
              <a:spcPct val="0"/>
            </a:spcBef>
            <a:spcAft>
              <a:spcPct val="15000"/>
            </a:spcAft>
            <a:buChar char="••"/>
          </a:pPr>
          <a:endParaRPr lang="en-US" sz="1400" kern="1200" dirty="0">
            <a:latin typeface="Calibri" pitchFamily="34" charset="0"/>
            <a:cs typeface="Arial" pitchFamily="34" charset="0"/>
          </a:endParaRPr>
        </a:p>
        <a:p>
          <a:pPr marL="114300" lvl="1" indent="-114300" algn="l" defTabSz="622300">
            <a:lnSpc>
              <a:spcPct val="90000"/>
            </a:lnSpc>
            <a:spcBef>
              <a:spcPct val="0"/>
            </a:spcBef>
            <a:spcAft>
              <a:spcPct val="15000"/>
            </a:spcAft>
            <a:buChar char="••"/>
          </a:pPr>
          <a:r>
            <a:rPr lang="es-CO" sz="1400" kern="1200" dirty="0" smtClean="0">
              <a:latin typeface="Calibri" pitchFamily="34" charset="0"/>
              <a:cs typeface="Arial" pitchFamily="34" charset="0"/>
            </a:rPr>
            <a:t>Cuando el programa de generación cambia de cero a cualquier valor y viceversa</a:t>
          </a:r>
        </a:p>
        <a:p>
          <a:pPr marL="114300" lvl="1" indent="-114300" algn="l" defTabSz="622300">
            <a:lnSpc>
              <a:spcPct val="90000"/>
            </a:lnSpc>
            <a:spcBef>
              <a:spcPct val="0"/>
            </a:spcBef>
            <a:spcAft>
              <a:spcPct val="15000"/>
            </a:spcAft>
            <a:buChar char="••"/>
          </a:pPr>
          <a:endParaRPr lang="es-CO" sz="1400" kern="1200" dirty="0" smtClean="0">
            <a:latin typeface="Calibri" pitchFamily="34" charset="0"/>
            <a:cs typeface="Arial" pitchFamily="34" charset="0"/>
          </a:endParaRPr>
        </a:p>
        <a:p>
          <a:pPr marL="114300" lvl="1" indent="-114300" algn="l" defTabSz="622300">
            <a:lnSpc>
              <a:spcPct val="90000"/>
            </a:lnSpc>
            <a:spcBef>
              <a:spcPct val="0"/>
            </a:spcBef>
            <a:spcAft>
              <a:spcPct val="15000"/>
            </a:spcAft>
            <a:buChar char="••"/>
          </a:pPr>
          <a:r>
            <a:rPr lang="es-CO" sz="1400" kern="1200" dirty="0" smtClean="0">
              <a:latin typeface="Calibri" pitchFamily="34" charset="0"/>
              <a:cs typeface="Arial" pitchFamily="34" charset="0"/>
            </a:rPr>
            <a:t>Los cambios  mayores a 230 MW en el programa de generación.</a:t>
          </a:r>
          <a:endParaRPr lang="en-US" sz="1400" kern="1200" dirty="0">
            <a:latin typeface="Calibri" pitchFamily="34" charset="0"/>
            <a:cs typeface="Arial" pitchFamily="34" charset="0"/>
          </a:endParaRPr>
        </a:p>
      </dsp:txBody>
      <dsp:txXfrm>
        <a:off x="45" y="1223374"/>
        <a:ext cx="4306978" cy="2075220"/>
      </dsp:txXfrm>
    </dsp:sp>
    <dsp:sp modelId="{D7A20004-85E4-49D6-9AEE-E7FEFDC17458}">
      <dsp:nvSpPr>
        <dsp:cNvPr id="0" name=""/>
        <dsp:cNvSpPr/>
      </dsp:nvSpPr>
      <dsp:spPr>
        <a:xfrm>
          <a:off x="4910045" y="0"/>
          <a:ext cx="4306978" cy="1209600"/>
        </a:xfrm>
        <a:prstGeom prst="rect">
          <a:avLst/>
        </a:prstGeom>
        <a:solidFill>
          <a:schemeClr val="tx2">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CO" sz="1400" kern="1200" dirty="0" smtClean="0">
              <a:latin typeface="Calibri" pitchFamily="34" charset="0"/>
              <a:cs typeface="Arial" pitchFamily="34" charset="0"/>
            </a:rPr>
            <a:t>Entre otras, la compañía encontró como causas de las desviaciones de energía: </a:t>
          </a:r>
          <a:endParaRPr lang="en-US" sz="1400" kern="1200" dirty="0">
            <a:latin typeface="Calibri" pitchFamily="34" charset="0"/>
            <a:cs typeface="Arial" pitchFamily="34" charset="0"/>
          </a:endParaRPr>
        </a:p>
      </dsp:txBody>
      <dsp:txXfrm>
        <a:off x="4910045" y="0"/>
        <a:ext cx="4306978" cy="1209600"/>
      </dsp:txXfrm>
    </dsp:sp>
    <dsp:sp modelId="{42054986-3074-43CA-92AE-32B05E84DE7E}">
      <dsp:nvSpPr>
        <dsp:cNvPr id="0" name=""/>
        <dsp:cNvSpPr/>
      </dsp:nvSpPr>
      <dsp:spPr>
        <a:xfrm>
          <a:off x="4910000" y="1223374"/>
          <a:ext cx="4306978" cy="2075220"/>
        </a:xfrm>
        <a:prstGeom prst="rect">
          <a:avLst/>
        </a:prstGeom>
        <a:solidFill>
          <a:schemeClr val="tx2">
            <a:lumMod val="20000"/>
            <a:lumOff val="80000"/>
            <a:alpha val="9000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O" sz="1400" kern="1200" dirty="0" smtClean="0">
              <a:latin typeface="Calibri" pitchFamily="34" charset="0"/>
              <a:cs typeface="Arial" pitchFamily="34" charset="0"/>
            </a:rPr>
            <a:t>La restricción de las variaciones de potencia en rampa </a:t>
          </a:r>
          <a:endParaRPr lang="en-US" sz="1400" kern="1200" dirty="0">
            <a:latin typeface="Calibri" pitchFamily="34" charset="0"/>
            <a:cs typeface="Arial" pitchFamily="34" charset="0"/>
          </a:endParaRPr>
        </a:p>
        <a:p>
          <a:pPr marL="114300" lvl="1" indent="-114300" algn="l" defTabSz="622300">
            <a:lnSpc>
              <a:spcPct val="90000"/>
            </a:lnSpc>
            <a:spcBef>
              <a:spcPct val="0"/>
            </a:spcBef>
            <a:spcAft>
              <a:spcPct val="15000"/>
            </a:spcAft>
            <a:buChar char="••"/>
          </a:pPr>
          <a:endParaRPr lang="en-US" sz="1400" kern="1200" dirty="0">
            <a:latin typeface="Calibri" pitchFamily="34" charset="0"/>
            <a:cs typeface="Arial" pitchFamily="34" charset="0"/>
          </a:endParaRPr>
        </a:p>
        <a:p>
          <a:pPr marL="114300" lvl="1" indent="-114300" algn="l" defTabSz="622300">
            <a:lnSpc>
              <a:spcPct val="90000"/>
            </a:lnSpc>
            <a:spcBef>
              <a:spcPct val="0"/>
            </a:spcBef>
            <a:spcAft>
              <a:spcPct val="15000"/>
            </a:spcAft>
            <a:buChar char="••"/>
          </a:pPr>
          <a:r>
            <a:rPr lang="es-CO" sz="1400" kern="1200" dirty="0" smtClean="0">
              <a:latin typeface="Calibri" pitchFamily="34" charset="0"/>
              <a:cs typeface="Arial" pitchFamily="34" charset="0"/>
            </a:rPr>
            <a:t>Los errores humanos de los operadores, debido principalmente a la necesidad de atender  actividades operativas o de emergencias.</a:t>
          </a:r>
        </a:p>
      </dsp:txBody>
      <dsp:txXfrm>
        <a:off x="4910000" y="1223374"/>
        <a:ext cx="4306978" cy="20752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CF804C-5FF5-4E95-8B87-AB778C3669EE}">
      <dsp:nvSpPr>
        <dsp:cNvPr id="0" name=""/>
        <dsp:cNvSpPr/>
      </dsp:nvSpPr>
      <dsp:spPr>
        <a:xfrm>
          <a:off x="0" y="0"/>
          <a:ext cx="10081120" cy="799288"/>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CO" sz="1400" kern="1200" smtClean="0">
              <a:latin typeface="Calibri" pitchFamily="34" charset="0"/>
              <a:cs typeface="Arial" pitchFamily="34" charset="0"/>
            </a:rPr>
            <a:t>De lo anterior, el problema de control es:</a:t>
          </a:r>
          <a:endParaRPr lang="en-US" sz="1400" kern="1200" dirty="0">
            <a:latin typeface="Calibri" pitchFamily="34" charset="0"/>
            <a:cs typeface="Arial" pitchFamily="34" charset="0"/>
          </a:endParaRPr>
        </a:p>
      </dsp:txBody>
      <dsp:txXfrm>
        <a:off x="0" y="0"/>
        <a:ext cx="10081120" cy="799288"/>
      </dsp:txXfrm>
    </dsp:sp>
    <dsp:sp modelId="{5A3A7500-6AB2-4A05-8FEC-3E0EFEF1033D}">
      <dsp:nvSpPr>
        <dsp:cNvPr id="0" name=""/>
        <dsp:cNvSpPr/>
      </dsp:nvSpPr>
      <dsp:spPr>
        <a:xfrm>
          <a:off x="4922" y="799288"/>
          <a:ext cx="3357091" cy="167850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CO" sz="1400" kern="1200" dirty="0" smtClean="0">
              <a:latin typeface="Calibri" pitchFamily="34" charset="0"/>
              <a:cs typeface="Arial" pitchFamily="34" charset="0"/>
            </a:rPr>
            <a:t>1.  Minimizar el error de energía (energía que se genera, menos energía programada) al final de cada período (una hora), manteniendo un error máximo del 5%,</a:t>
          </a:r>
          <a:endParaRPr lang="en-US" sz="1400" kern="1200" dirty="0">
            <a:latin typeface="Calibri" pitchFamily="34" charset="0"/>
            <a:cs typeface="Arial" pitchFamily="34" charset="0"/>
          </a:endParaRPr>
        </a:p>
      </dsp:txBody>
      <dsp:txXfrm>
        <a:off x="4922" y="799288"/>
        <a:ext cx="3357091" cy="1678506"/>
      </dsp:txXfrm>
    </dsp:sp>
    <dsp:sp modelId="{01B650C8-0F14-4899-A401-0733BD917F79}">
      <dsp:nvSpPr>
        <dsp:cNvPr id="0" name=""/>
        <dsp:cNvSpPr/>
      </dsp:nvSpPr>
      <dsp:spPr>
        <a:xfrm>
          <a:off x="3362014" y="799288"/>
          <a:ext cx="3357091" cy="167850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CO" sz="1400" kern="1200" dirty="0" smtClean="0">
              <a:latin typeface="Calibri" pitchFamily="34" charset="0"/>
              <a:cs typeface="Arial" pitchFamily="34" charset="0"/>
            </a:rPr>
            <a:t>2. El cálculo de los valores de las nuevas potencias de cada una de las unidades generadoras, debe respetar las limitaciones operacionales de cada una de las unidades generadoras (límites de potencia máxima y mínima, pendiente de energía para la carga y descarga, etc.)….</a:t>
          </a:r>
          <a:endParaRPr lang="en-US" sz="1400" kern="1200" dirty="0">
            <a:latin typeface="Calibri" pitchFamily="34" charset="0"/>
            <a:cs typeface="Arial" pitchFamily="34" charset="0"/>
          </a:endParaRPr>
        </a:p>
      </dsp:txBody>
      <dsp:txXfrm>
        <a:off x="3362014" y="799288"/>
        <a:ext cx="3357091" cy="1678506"/>
      </dsp:txXfrm>
    </dsp:sp>
    <dsp:sp modelId="{DFCDF8BC-785F-4073-9046-80FE81D7B9FD}">
      <dsp:nvSpPr>
        <dsp:cNvPr id="0" name=""/>
        <dsp:cNvSpPr/>
      </dsp:nvSpPr>
      <dsp:spPr>
        <a:xfrm>
          <a:off x="6719105" y="799288"/>
          <a:ext cx="3357091" cy="167850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CO" sz="1400" kern="1200" dirty="0" smtClean="0">
              <a:latin typeface="Calibri" pitchFamily="34" charset="0"/>
              <a:cs typeface="Arial" pitchFamily="34" charset="0"/>
            </a:rPr>
            <a:t>3. y su respuesta dinámica a los cambios en la potencia (retrasos por los tiempos de comunicación, la dinámica de la turbina y el gobernador), sin interferir en la frecuencia primaria de  regulación. </a:t>
          </a:r>
          <a:endParaRPr lang="en-US" sz="1400" kern="1200" dirty="0">
            <a:latin typeface="Calibri" pitchFamily="34" charset="0"/>
            <a:cs typeface="Arial" pitchFamily="34" charset="0"/>
          </a:endParaRPr>
        </a:p>
      </dsp:txBody>
      <dsp:txXfrm>
        <a:off x="6719105" y="799288"/>
        <a:ext cx="3357091" cy="1678506"/>
      </dsp:txXfrm>
    </dsp:sp>
    <dsp:sp modelId="{CF51E353-2659-4B1B-A10B-6EF9165CCEE9}">
      <dsp:nvSpPr>
        <dsp:cNvPr id="0" name=""/>
        <dsp:cNvSpPr/>
      </dsp:nvSpPr>
      <dsp:spPr>
        <a:xfrm>
          <a:off x="0" y="2477795"/>
          <a:ext cx="10081120" cy="186500"/>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CF804C-5FF5-4E95-8B87-AB778C3669EE}">
      <dsp:nvSpPr>
        <dsp:cNvPr id="0" name=""/>
        <dsp:cNvSpPr/>
      </dsp:nvSpPr>
      <dsp:spPr>
        <a:xfrm>
          <a:off x="0" y="27775"/>
          <a:ext cx="10081120" cy="583264"/>
        </a:xfrm>
        <a:prstGeom prst="rect">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CO" sz="1400" kern="1200" dirty="0" smtClean="0">
              <a:solidFill>
                <a:schemeClr val="tx1"/>
              </a:solidFill>
              <a:latin typeface="Calibri" pitchFamily="34" charset="0"/>
            </a:rPr>
            <a:t>Para resolver este problema, hay tres funciones básicas para controlar las desviaciones de la energía:</a:t>
          </a:r>
          <a:endParaRPr lang="en-US" sz="1400" kern="1200" dirty="0">
            <a:solidFill>
              <a:schemeClr val="tx1"/>
            </a:solidFill>
            <a:latin typeface="Calibri" pitchFamily="34" charset="0"/>
            <a:cs typeface="Arial" pitchFamily="34" charset="0"/>
          </a:endParaRPr>
        </a:p>
      </dsp:txBody>
      <dsp:txXfrm>
        <a:off x="0" y="27775"/>
        <a:ext cx="10081120" cy="583264"/>
      </dsp:txXfrm>
    </dsp:sp>
    <dsp:sp modelId="{5A3A7500-6AB2-4A05-8FEC-3E0EFEF1033D}">
      <dsp:nvSpPr>
        <dsp:cNvPr id="0" name=""/>
        <dsp:cNvSpPr/>
      </dsp:nvSpPr>
      <dsp:spPr>
        <a:xfrm>
          <a:off x="4922" y="583264"/>
          <a:ext cx="3357091" cy="1224856"/>
        </a:xfrm>
        <a:prstGeom prst="rect">
          <a:avLst/>
        </a:prstGeom>
        <a:noFill/>
        <a:ln w="28575"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tx1"/>
              </a:solidFill>
              <a:latin typeface="Calibri" pitchFamily="34" charset="0"/>
            </a:rPr>
            <a:t>- Manejo del despacho diario de las plantas del CC.</a:t>
          </a:r>
          <a:endParaRPr lang="en-US" sz="1400" kern="1200" dirty="0">
            <a:solidFill>
              <a:schemeClr val="tx1"/>
            </a:solidFill>
            <a:latin typeface="Calibri" pitchFamily="34" charset="0"/>
            <a:cs typeface="Arial" pitchFamily="34" charset="0"/>
          </a:endParaRPr>
        </a:p>
      </dsp:txBody>
      <dsp:txXfrm>
        <a:off x="4922" y="583264"/>
        <a:ext cx="3357091" cy="1224856"/>
      </dsp:txXfrm>
    </dsp:sp>
    <dsp:sp modelId="{01B650C8-0F14-4899-A401-0733BD917F79}">
      <dsp:nvSpPr>
        <dsp:cNvPr id="0" name=""/>
        <dsp:cNvSpPr/>
      </dsp:nvSpPr>
      <dsp:spPr>
        <a:xfrm>
          <a:off x="3362014" y="583264"/>
          <a:ext cx="3357091" cy="1224856"/>
        </a:xfrm>
        <a:prstGeom prst="rect">
          <a:avLst/>
        </a:prstGeom>
        <a:noFill/>
        <a:ln w="28575"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tx1"/>
              </a:solidFill>
              <a:latin typeface="Calibri" pitchFamily="34" charset="0"/>
            </a:rPr>
            <a:t>-Control de energía cada hora, para cada planta.</a:t>
          </a:r>
          <a:endParaRPr lang="en-US" sz="1400" kern="1200" dirty="0">
            <a:solidFill>
              <a:schemeClr val="tx1"/>
            </a:solidFill>
            <a:latin typeface="Calibri" pitchFamily="34" charset="0"/>
            <a:cs typeface="Arial" pitchFamily="34" charset="0"/>
          </a:endParaRPr>
        </a:p>
      </dsp:txBody>
      <dsp:txXfrm>
        <a:off x="3362014" y="583264"/>
        <a:ext cx="3357091" cy="1224856"/>
      </dsp:txXfrm>
    </dsp:sp>
    <dsp:sp modelId="{DFCDF8BC-785F-4073-9046-80FE81D7B9FD}">
      <dsp:nvSpPr>
        <dsp:cNvPr id="0" name=""/>
        <dsp:cNvSpPr/>
      </dsp:nvSpPr>
      <dsp:spPr>
        <a:xfrm>
          <a:off x="6719105" y="583264"/>
          <a:ext cx="3357091" cy="1224856"/>
        </a:xfrm>
        <a:prstGeom prst="rect">
          <a:avLst/>
        </a:prstGeom>
        <a:noFill/>
        <a:ln w="28575"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tx1"/>
              </a:solidFill>
              <a:latin typeface="Calibri" pitchFamily="34" charset="0"/>
            </a:rPr>
            <a:t>- Control de potencia de cada unidad generadora.</a:t>
          </a:r>
          <a:endParaRPr lang="en-US" sz="1400" kern="1200" dirty="0">
            <a:solidFill>
              <a:schemeClr val="tx1"/>
            </a:solidFill>
            <a:latin typeface="Calibri" pitchFamily="34" charset="0"/>
            <a:cs typeface="Arial" pitchFamily="34" charset="0"/>
          </a:endParaRPr>
        </a:p>
      </dsp:txBody>
      <dsp:txXfrm>
        <a:off x="6719105" y="583264"/>
        <a:ext cx="3357091" cy="1224856"/>
      </dsp:txXfrm>
    </dsp:sp>
    <dsp:sp modelId="{CF51E353-2659-4B1B-A10B-6EF9165CCEE9}">
      <dsp:nvSpPr>
        <dsp:cNvPr id="0" name=""/>
        <dsp:cNvSpPr/>
      </dsp:nvSpPr>
      <dsp:spPr>
        <a:xfrm>
          <a:off x="0" y="1808120"/>
          <a:ext cx="10081120" cy="136095"/>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CC54D-856E-4722-85C8-0CB221987209}">
      <dsp:nvSpPr>
        <dsp:cNvPr id="0" name=""/>
        <dsp:cNvSpPr/>
      </dsp:nvSpPr>
      <dsp:spPr>
        <a:xfrm>
          <a:off x="0" y="348919"/>
          <a:ext cx="9937104" cy="1254825"/>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CO" sz="1400" kern="1200" dirty="0" smtClean="0">
              <a:solidFill>
                <a:schemeClr val="tx1"/>
              </a:solidFill>
              <a:latin typeface="Calibri" pitchFamily="34" charset="0"/>
              <a:cs typeface="Arial" pitchFamily="34" charset="0"/>
            </a:rPr>
            <a:t>La ley de control propuesta y explicada previamente fue implementada en el lenguaje de programación  C, el cual corre en tiempo real y es integrado con el SCADA existente en la compañía.</a:t>
          </a:r>
          <a:endParaRPr lang="en-US" sz="1400" kern="1200" dirty="0">
            <a:solidFill>
              <a:schemeClr val="tx1"/>
            </a:solidFill>
            <a:latin typeface="Calibri" pitchFamily="34" charset="0"/>
            <a:cs typeface="Arial" pitchFamily="34" charset="0"/>
          </a:endParaRPr>
        </a:p>
      </dsp:txBody>
      <dsp:txXfrm>
        <a:off x="0" y="348919"/>
        <a:ext cx="9937104" cy="1254825"/>
      </dsp:txXfrm>
    </dsp:sp>
    <dsp:sp modelId="{7240E684-AF23-4510-8E50-ED4731567B20}">
      <dsp:nvSpPr>
        <dsp:cNvPr id="0" name=""/>
        <dsp:cNvSpPr/>
      </dsp:nvSpPr>
      <dsp:spPr>
        <a:xfrm>
          <a:off x="0" y="1790945"/>
          <a:ext cx="9937104" cy="1254825"/>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CO" sz="1400" kern="1200" dirty="0" smtClean="0">
              <a:solidFill>
                <a:schemeClr val="tx1"/>
              </a:solidFill>
              <a:latin typeface="Calibri" pitchFamily="34" charset="0"/>
              <a:cs typeface="Arial" pitchFamily="34" charset="0"/>
            </a:rPr>
            <a:t>En este artículo solamente se describe el control de desviación de energía para la planta de Salvajina; esta es una hidroeléctrica ubicada en el </a:t>
          </a:r>
          <a:r>
            <a:rPr lang="es-CO" sz="1400" kern="1200" dirty="0" smtClean="0">
              <a:solidFill>
                <a:schemeClr val="tx1"/>
              </a:solidFill>
              <a:latin typeface="Calibri" pitchFamily="34" charset="0"/>
              <a:cs typeface="Arial" pitchFamily="34" charset="0"/>
            </a:rPr>
            <a:t>Departamento del Cauca </a:t>
          </a:r>
          <a:r>
            <a:rPr lang="es-CO" sz="1400" kern="1200" dirty="0" smtClean="0">
              <a:solidFill>
                <a:schemeClr val="tx1"/>
              </a:solidFill>
              <a:latin typeface="Calibri" pitchFamily="34" charset="0"/>
              <a:cs typeface="Arial" pitchFamily="34" charset="0"/>
            </a:rPr>
            <a:t>(Colombia) y tiene 3 unidades iguales de generación [6].</a:t>
          </a:r>
          <a:endParaRPr lang="en-US" sz="1400" kern="1200" dirty="0">
            <a:solidFill>
              <a:schemeClr val="tx1"/>
            </a:solidFill>
            <a:latin typeface="Calibri" pitchFamily="34" charset="0"/>
            <a:cs typeface="Arial" pitchFamily="34" charset="0"/>
          </a:endParaRPr>
        </a:p>
      </dsp:txBody>
      <dsp:txXfrm>
        <a:off x="0" y="1790945"/>
        <a:ext cx="9937104" cy="1254825"/>
      </dsp:txXfrm>
    </dsp:sp>
    <dsp:sp modelId="{7F4A95E8-548C-4E29-8364-AAFC2662A171}">
      <dsp:nvSpPr>
        <dsp:cNvPr id="0" name=""/>
        <dsp:cNvSpPr/>
      </dsp:nvSpPr>
      <dsp:spPr>
        <a:xfrm>
          <a:off x="0" y="3232970"/>
          <a:ext cx="9937104" cy="1254825"/>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CO" sz="1400" kern="1200" dirty="0" smtClean="0">
              <a:solidFill>
                <a:schemeClr val="tx1"/>
              </a:solidFill>
              <a:latin typeface="Calibri" pitchFamily="34" charset="0"/>
              <a:cs typeface="Arial" pitchFamily="34" charset="0"/>
            </a:rPr>
            <a:t>La solución fue implementada en dos etapas: simulación e implementación:</a:t>
          </a:r>
        </a:p>
        <a:p>
          <a:pPr lvl="0" algn="l" defTabSz="622300">
            <a:lnSpc>
              <a:spcPct val="90000"/>
            </a:lnSpc>
            <a:spcBef>
              <a:spcPct val="0"/>
            </a:spcBef>
            <a:spcAft>
              <a:spcPct val="35000"/>
            </a:spcAft>
          </a:pPr>
          <a:endParaRPr lang="es-CO" sz="1400" kern="1200" dirty="0" smtClean="0">
            <a:solidFill>
              <a:schemeClr val="tx1"/>
            </a:solidFill>
            <a:latin typeface="Calibri" pitchFamily="34" charset="0"/>
            <a:cs typeface="Arial" pitchFamily="34" charset="0"/>
          </a:endParaRPr>
        </a:p>
        <a:p>
          <a:pPr lvl="0" algn="l" defTabSz="622300">
            <a:lnSpc>
              <a:spcPct val="90000"/>
            </a:lnSpc>
            <a:spcBef>
              <a:spcPct val="0"/>
            </a:spcBef>
            <a:spcAft>
              <a:spcPct val="35000"/>
            </a:spcAft>
          </a:pPr>
          <a:r>
            <a:rPr lang="es-CO" sz="1400" kern="1200" dirty="0" smtClean="0">
              <a:solidFill>
                <a:schemeClr val="tx1"/>
              </a:solidFill>
              <a:latin typeface="Calibri" pitchFamily="34" charset="0"/>
              <a:cs typeface="Arial" pitchFamily="34" charset="0"/>
            </a:rPr>
            <a:t>	* En la simulación, se modeló la planta, el LFC y la ley de control y se simuló en tiempo real en otro SCADA. </a:t>
          </a:r>
          <a:endParaRPr lang="en-US" sz="1400" kern="1200" dirty="0" smtClean="0">
            <a:solidFill>
              <a:schemeClr val="tx1"/>
            </a:solidFill>
            <a:latin typeface="Calibri" pitchFamily="34" charset="0"/>
            <a:cs typeface="Arial" pitchFamily="34" charset="0"/>
          </a:endParaRPr>
        </a:p>
        <a:p>
          <a:pPr lvl="0" algn="l" defTabSz="622300">
            <a:lnSpc>
              <a:spcPct val="90000"/>
            </a:lnSpc>
            <a:spcBef>
              <a:spcPct val="0"/>
            </a:spcBef>
            <a:spcAft>
              <a:spcPct val="35000"/>
            </a:spcAft>
          </a:pPr>
          <a:r>
            <a:rPr lang="es-CO" sz="1400" kern="1200" dirty="0" smtClean="0">
              <a:solidFill>
                <a:schemeClr val="tx1"/>
              </a:solidFill>
              <a:latin typeface="Calibri" pitchFamily="34" charset="0"/>
              <a:cs typeface="Arial" pitchFamily="34" charset="0"/>
            </a:rPr>
            <a:t>	* En la implementación, el programa en C fue implementado en un servidor y está corriendo en tiempo real. </a:t>
          </a:r>
          <a:endParaRPr lang="en-US" sz="1400" kern="1200" dirty="0">
            <a:solidFill>
              <a:schemeClr val="tx1"/>
            </a:solidFill>
            <a:latin typeface="Calibri" pitchFamily="34" charset="0"/>
            <a:cs typeface="Arial" pitchFamily="34" charset="0"/>
          </a:endParaRPr>
        </a:p>
      </dsp:txBody>
      <dsp:txXfrm>
        <a:off x="0" y="3232970"/>
        <a:ext cx="9937104" cy="125482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46006C-46AF-4069-9456-3AA3CE440735}">
      <dsp:nvSpPr>
        <dsp:cNvPr id="0" name=""/>
        <dsp:cNvSpPr/>
      </dsp:nvSpPr>
      <dsp:spPr>
        <a:xfrm rot="10800000">
          <a:off x="716165" y="906"/>
          <a:ext cx="9695501" cy="1127189"/>
        </a:xfrm>
        <a:prstGeom prst="homePlat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059" tIns="53340" rIns="99568" bIns="53340" numCol="1" spcCol="1270" anchor="ctr" anchorCtr="0">
          <a:noAutofit/>
        </a:bodyPr>
        <a:lstStyle/>
        <a:p>
          <a:pPr lvl="0" algn="just" defTabSz="622300">
            <a:lnSpc>
              <a:spcPct val="90000"/>
            </a:lnSpc>
            <a:spcBef>
              <a:spcPct val="0"/>
            </a:spcBef>
            <a:spcAft>
              <a:spcPct val="35000"/>
            </a:spcAft>
          </a:pPr>
          <a:r>
            <a:rPr lang="es-CO" sz="1400" kern="1200" dirty="0" smtClean="0">
              <a:solidFill>
                <a:schemeClr val="tx1"/>
              </a:solidFill>
              <a:latin typeface="Calibri" pitchFamily="34" charset="0"/>
            </a:rPr>
            <a:t>Se ha desarrollado un sistema de control de desviación de energía basado en una estrategia de control con horizonte en  retroceso. La ley de control de energía es linealmente variante con el tiempo,  con convergencia del error de energía a cero en un tiempo finito;  el controlador considera las limitaciones operacionales de una planta de energía hidráulica al incluir mecanismos de amortiguación de la respuesta transitoria, para evitar cambios innecesarios de los actuadores mecánicos.</a:t>
          </a:r>
          <a:endParaRPr lang="en-US" sz="1400" kern="1200" dirty="0">
            <a:solidFill>
              <a:schemeClr val="tx1"/>
            </a:solidFill>
            <a:latin typeface="Calibri" pitchFamily="34" charset="0"/>
          </a:endParaRPr>
        </a:p>
      </dsp:txBody>
      <dsp:txXfrm rot="10800000">
        <a:off x="716165" y="906"/>
        <a:ext cx="9695501" cy="1127189"/>
      </dsp:txXfrm>
    </dsp:sp>
    <dsp:sp modelId="{AE6CC3BB-A476-4966-A63A-F586FC70AEB5}">
      <dsp:nvSpPr>
        <dsp:cNvPr id="0" name=""/>
        <dsp:cNvSpPr/>
      </dsp:nvSpPr>
      <dsp:spPr>
        <a:xfrm>
          <a:off x="122248" y="906"/>
          <a:ext cx="1127189" cy="112718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346411-CA6B-4C44-9FA9-A0FF7DA440D7}">
      <dsp:nvSpPr>
        <dsp:cNvPr id="0" name=""/>
        <dsp:cNvSpPr/>
      </dsp:nvSpPr>
      <dsp:spPr>
        <a:xfrm rot="10800000">
          <a:off x="573621" y="1464571"/>
          <a:ext cx="9867539" cy="1127189"/>
        </a:xfrm>
        <a:prstGeom prst="homePlat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059" tIns="53340" rIns="99568" bIns="53340" numCol="1" spcCol="1270" anchor="ctr" anchorCtr="0">
          <a:noAutofit/>
        </a:bodyPr>
        <a:lstStyle/>
        <a:p>
          <a:pPr lvl="0" algn="just" defTabSz="622300">
            <a:lnSpc>
              <a:spcPct val="90000"/>
            </a:lnSpc>
            <a:spcBef>
              <a:spcPct val="0"/>
            </a:spcBef>
            <a:spcAft>
              <a:spcPct val="35000"/>
            </a:spcAft>
          </a:pPr>
          <a:r>
            <a:rPr lang="es-CO" sz="1400" kern="1200" dirty="0" smtClean="0">
              <a:solidFill>
                <a:schemeClr val="tx1"/>
              </a:solidFill>
              <a:latin typeface="Calibri" pitchFamily="34" charset="0"/>
            </a:rPr>
            <a:t>La ley de control es fácil de implementar con baja carga computacional y es compatible con </a:t>
          </a:r>
          <a:r>
            <a:rPr lang="es-CO" sz="1400" kern="1200" dirty="0" err="1" smtClean="0">
              <a:solidFill>
                <a:schemeClr val="tx1"/>
              </a:solidFill>
              <a:latin typeface="Calibri" pitchFamily="34" charset="0"/>
            </a:rPr>
            <a:t>SCADAs</a:t>
          </a:r>
          <a:r>
            <a:rPr lang="es-CO" sz="1400" kern="1200" dirty="0" smtClean="0">
              <a:solidFill>
                <a:schemeClr val="tx1"/>
              </a:solidFill>
              <a:latin typeface="Calibri" pitchFamily="34" charset="0"/>
            </a:rPr>
            <a:t> comerciales; el controlador se ha integrado con el actual sistema SCADA, preservando sus protecciones y funciones, como la gestión de eventos en caso de falla de comunicaciones. Para el monitoreo y control se desarrollaron dos despliegues, lo que permite ajustar el controlador y supervisar el desempeño general de la planta.</a:t>
          </a:r>
          <a:endParaRPr lang="en-US" sz="1400" kern="1200" dirty="0">
            <a:solidFill>
              <a:schemeClr val="tx1"/>
            </a:solidFill>
            <a:latin typeface="Calibri" pitchFamily="34" charset="0"/>
          </a:endParaRPr>
        </a:p>
      </dsp:txBody>
      <dsp:txXfrm rot="10800000">
        <a:off x="573621" y="1464571"/>
        <a:ext cx="9867539" cy="1127189"/>
      </dsp:txXfrm>
    </dsp:sp>
    <dsp:sp modelId="{E97C7291-D4F9-4A24-B5C5-4AB850DFB73A}">
      <dsp:nvSpPr>
        <dsp:cNvPr id="0" name=""/>
        <dsp:cNvSpPr/>
      </dsp:nvSpPr>
      <dsp:spPr>
        <a:xfrm>
          <a:off x="45893" y="1464571"/>
          <a:ext cx="1127189" cy="112718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24B65-007A-4A80-BCC3-694D4DE3DB52}">
      <dsp:nvSpPr>
        <dsp:cNvPr id="0" name=""/>
        <dsp:cNvSpPr/>
      </dsp:nvSpPr>
      <dsp:spPr>
        <a:xfrm rot="10800000">
          <a:off x="743618" y="2928235"/>
          <a:ext cx="9644396" cy="1127189"/>
        </a:xfrm>
        <a:prstGeom prst="homePlat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059" tIns="53340" rIns="99568" bIns="53340" numCol="1" spcCol="1270" anchor="ctr" anchorCtr="0">
          <a:noAutofit/>
        </a:bodyPr>
        <a:lstStyle/>
        <a:p>
          <a:pPr lvl="0" algn="just" defTabSz="622300">
            <a:lnSpc>
              <a:spcPct val="90000"/>
            </a:lnSpc>
            <a:spcBef>
              <a:spcPct val="0"/>
            </a:spcBef>
            <a:spcAft>
              <a:spcPct val="35000"/>
            </a:spcAft>
          </a:pPr>
          <a:r>
            <a:rPr lang="es-CO" sz="1400" kern="1200" dirty="0" smtClean="0">
              <a:solidFill>
                <a:schemeClr val="tx1"/>
              </a:solidFill>
              <a:latin typeface="Calibri" pitchFamily="34" charset="0"/>
            </a:rPr>
            <a:t>El porcentaje de desviación de energía en 2009 fue de 0.051%; en 2010 después de la implementación del sistema de control de energía, este porcentaje decreció a 0.028%.</a:t>
          </a:r>
          <a:endParaRPr lang="en-US" sz="1400" kern="1200" dirty="0">
            <a:solidFill>
              <a:schemeClr val="tx1"/>
            </a:solidFill>
            <a:latin typeface="Calibri" pitchFamily="34" charset="0"/>
          </a:endParaRPr>
        </a:p>
      </dsp:txBody>
      <dsp:txXfrm rot="10800000">
        <a:off x="743618" y="2928235"/>
        <a:ext cx="9644396" cy="1127189"/>
      </dsp:txXfrm>
    </dsp:sp>
    <dsp:sp modelId="{9AD51145-05AA-4DD4-9127-8A4CAEBABB2A}">
      <dsp:nvSpPr>
        <dsp:cNvPr id="0" name=""/>
        <dsp:cNvSpPr/>
      </dsp:nvSpPr>
      <dsp:spPr>
        <a:xfrm>
          <a:off x="67151" y="2928235"/>
          <a:ext cx="1127189" cy="112718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6462FE-DB13-4F7E-81D3-3219DDD29719}">
      <dsp:nvSpPr>
        <dsp:cNvPr id="0" name=""/>
        <dsp:cNvSpPr/>
      </dsp:nvSpPr>
      <dsp:spPr>
        <a:xfrm rot="10800000">
          <a:off x="825976" y="4391899"/>
          <a:ext cx="9521914" cy="1127189"/>
        </a:xfrm>
        <a:prstGeom prst="homePlat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059" tIns="53340" rIns="99568" bIns="53340" numCol="1" spcCol="1270" anchor="ctr" anchorCtr="0">
          <a:noAutofit/>
        </a:bodyPr>
        <a:lstStyle/>
        <a:p>
          <a:pPr lvl="0" algn="just" defTabSz="622300">
            <a:lnSpc>
              <a:spcPct val="90000"/>
            </a:lnSpc>
            <a:spcBef>
              <a:spcPct val="0"/>
            </a:spcBef>
            <a:spcAft>
              <a:spcPct val="35000"/>
            </a:spcAft>
          </a:pPr>
          <a:r>
            <a:rPr lang="es-CO" sz="1400" kern="1200" dirty="0" smtClean="0">
              <a:solidFill>
                <a:schemeClr val="tx1"/>
              </a:solidFill>
              <a:latin typeface="Calibri" pitchFamily="34" charset="0"/>
            </a:rPr>
            <a:t>Actualmente se está trabajando en la implementación de la Automatización para optimización de los vertimientos y la maximización de los ingresos de la cadena Alto y Bajo </a:t>
          </a:r>
          <a:r>
            <a:rPr lang="es-CO" sz="1400" kern="1200" dirty="0" err="1" smtClean="0">
              <a:solidFill>
                <a:schemeClr val="tx1"/>
              </a:solidFill>
              <a:latin typeface="Calibri" pitchFamily="34" charset="0"/>
            </a:rPr>
            <a:t>Anchicayá</a:t>
          </a:r>
          <a:r>
            <a:rPr lang="es-CO" sz="1400" kern="1200" dirty="0" smtClean="0">
              <a:solidFill>
                <a:schemeClr val="tx1"/>
              </a:solidFill>
              <a:latin typeface="Calibri" pitchFamily="34" charset="0"/>
            </a:rPr>
            <a:t>.</a:t>
          </a:r>
          <a:endParaRPr lang="en-US" sz="1400" kern="1200" dirty="0">
            <a:solidFill>
              <a:schemeClr val="tx1"/>
            </a:solidFill>
            <a:latin typeface="Calibri" pitchFamily="34" charset="0"/>
          </a:endParaRPr>
        </a:p>
      </dsp:txBody>
      <dsp:txXfrm rot="10800000">
        <a:off x="825976" y="4391899"/>
        <a:ext cx="9521914" cy="1127189"/>
      </dsp:txXfrm>
    </dsp:sp>
    <dsp:sp modelId="{2AEB2FF7-E303-44FC-B5A4-0DBE2F900F59}">
      <dsp:nvSpPr>
        <dsp:cNvPr id="0" name=""/>
        <dsp:cNvSpPr/>
      </dsp:nvSpPr>
      <dsp:spPr>
        <a:xfrm>
          <a:off x="88410" y="4391899"/>
          <a:ext cx="1127189" cy="1127189"/>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lnSpc>
                <a:spcPct val="100000"/>
              </a:lnSpc>
              <a:spcBef>
                <a:spcPct val="0"/>
              </a:spcBef>
              <a:buFontTx/>
              <a:buNone/>
              <a:defRPr sz="1300">
                <a:solidFill>
                  <a:srgbClr val="70BC1F"/>
                </a:solidFill>
                <a:latin typeface="Times" pitchFamily="18" charset="0"/>
                <a:cs typeface="+mn-cs"/>
              </a:defRPr>
            </a:lvl1pPr>
          </a:lstStyle>
          <a:p>
            <a:pPr>
              <a:defRPr/>
            </a:pPr>
            <a:endParaRPr lang="es-ES_tradnl"/>
          </a:p>
        </p:txBody>
      </p:sp>
      <p:sp>
        <p:nvSpPr>
          <p:cNvPr id="154627"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lnSpc>
                <a:spcPct val="100000"/>
              </a:lnSpc>
              <a:spcBef>
                <a:spcPct val="0"/>
              </a:spcBef>
              <a:buFontTx/>
              <a:buNone/>
              <a:defRPr sz="1300">
                <a:solidFill>
                  <a:srgbClr val="70BC1F"/>
                </a:solidFill>
                <a:latin typeface="Times" pitchFamily="18" charset="0"/>
                <a:cs typeface="+mn-cs"/>
              </a:defRPr>
            </a:lvl1pPr>
          </a:lstStyle>
          <a:p>
            <a:pPr>
              <a:defRPr/>
            </a:pPr>
            <a:endParaRPr lang="es-ES_tradnl"/>
          </a:p>
        </p:txBody>
      </p:sp>
      <p:sp>
        <p:nvSpPr>
          <p:cNvPr id="154628" name="Rectangle 4"/>
          <p:cNvSpPr>
            <a:spLocks noGrp="1" noChangeArrowheads="1"/>
          </p:cNvSpPr>
          <p:nvPr>
            <p:ph type="ftr" sz="quarter" idx="2"/>
          </p:nvPr>
        </p:nvSpPr>
        <p:spPr bwMode="auto">
          <a:xfrm>
            <a:off x="0" y="9723438"/>
            <a:ext cx="3078163"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lnSpc>
                <a:spcPct val="100000"/>
              </a:lnSpc>
              <a:spcBef>
                <a:spcPct val="0"/>
              </a:spcBef>
              <a:buFontTx/>
              <a:buNone/>
              <a:defRPr sz="1300">
                <a:solidFill>
                  <a:srgbClr val="70BC1F"/>
                </a:solidFill>
                <a:latin typeface="Times" pitchFamily="18" charset="0"/>
                <a:cs typeface="+mn-cs"/>
              </a:defRPr>
            </a:lvl1pPr>
          </a:lstStyle>
          <a:p>
            <a:pPr>
              <a:defRPr/>
            </a:pPr>
            <a:endParaRPr lang="es-ES_tradnl"/>
          </a:p>
        </p:txBody>
      </p:sp>
      <p:sp>
        <p:nvSpPr>
          <p:cNvPr id="154629" name="Rectangle 5"/>
          <p:cNvSpPr>
            <a:spLocks noGrp="1" noChangeArrowheads="1"/>
          </p:cNvSpPr>
          <p:nvPr>
            <p:ph type="sldNum" sz="quarter" idx="3"/>
          </p:nvPr>
        </p:nvSpPr>
        <p:spPr bwMode="auto">
          <a:xfrm>
            <a:off x="4024313" y="9723438"/>
            <a:ext cx="3078162"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lnSpc>
                <a:spcPct val="100000"/>
              </a:lnSpc>
              <a:spcBef>
                <a:spcPct val="0"/>
              </a:spcBef>
              <a:buFontTx/>
              <a:buNone/>
              <a:defRPr sz="1300">
                <a:solidFill>
                  <a:srgbClr val="70BC1F"/>
                </a:solidFill>
                <a:latin typeface="Times" pitchFamily="18" charset="0"/>
                <a:cs typeface="+mn-cs"/>
              </a:defRPr>
            </a:lvl1pPr>
          </a:lstStyle>
          <a:p>
            <a:pPr>
              <a:defRPr/>
            </a:pPr>
            <a:fld id="{668407F7-246E-4A7C-8BA2-DFC919C02BCE}" type="slidenum">
              <a:rPr lang="es-ES_tradnl"/>
              <a:pPr>
                <a:defRPr/>
              </a:pPr>
              <a:t>‹Nº›</a:t>
            </a:fld>
            <a:endParaRPr lang="es-ES_tradnl"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lnSpc>
                <a:spcPct val="100000"/>
              </a:lnSpc>
              <a:spcBef>
                <a:spcPct val="0"/>
              </a:spcBef>
              <a:buFontTx/>
              <a:buNone/>
              <a:defRPr sz="1300">
                <a:latin typeface="Times" pitchFamily="18" charset="0"/>
                <a:cs typeface="+mn-cs"/>
              </a:defRPr>
            </a:lvl1pPr>
          </a:lstStyle>
          <a:p>
            <a:pPr>
              <a:defRPr/>
            </a:pPr>
            <a:endParaRPr lang="en-US" altLang="en-US"/>
          </a:p>
        </p:txBody>
      </p:sp>
      <p:sp>
        <p:nvSpPr>
          <p:cNvPr id="12291" name="Rectangle 3"/>
          <p:cNvSpPr>
            <a:spLocks noGrp="1" noChangeArrowheads="1"/>
          </p:cNvSpPr>
          <p:nvPr>
            <p:ph type="dt" idx="1"/>
          </p:nvPr>
        </p:nvSpPr>
        <p:spPr bwMode="auto">
          <a:xfrm>
            <a:off x="4024313" y="0"/>
            <a:ext cx="3078162"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lnSpc>
                <a:spcPct val="100000"/>
              </a:lnSpc>
              <a:spcBef>
                <a:spcPct val="0"/>
              </a:spcBef>
              <a:buFontTx/>
              <a:buNone/>
              <a:defRPr sz="1300">
                <a:latin typeface="Times" pitchFamily="18" charset="0"/>
                <a:cs typeface="+mn-cs"/>
              </a:defRPr>
            </a:lvl1pPr>
          </a:lstStyle>
          <a:p>
            <a:pPr>
              <a:defRPr/>
            </a:pPr>
            <a:endParaRPr lang="en-US" altLang="en-US"/>
          </a:p>
        </p:txBody>
      </p:sp>
      <p:sp>
        <p:nvSpPr>
          <p:cNvPr id="20484" name="Rectangle 4"/>
          <p:cNvSpPr>
            <a:spLocks noGrp="1" noRot="1" noChangeAspect="1" noChangeArrowheads="1" noTextEdit="1"/>
          </p:cNvSpPr>
          <p:nvPr>
            <p:ph type="sldImg" idx="2"/>
          </p:nvPr>
        </p:nvSpPr>
        <p:spPr bwMode="auto">
          <a:xfrm>
            <a:off x="522288" y="768350"/>
            <a:ext cx="6059487" cy="3838575"/>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46150" y="4862513"/>
            <a:ext cx="5210175"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2294" name="Rectangle 6"/>
          <p:cNvSpPr>
            <a:spLocks noGrp="1" noChangeArrowheads="1"/>
          </p:cNvSpPr>
          <p:nvPr>
            <p:ph type="ftr" sz="quarter" idx="4"/>
          </p:nvPr>
        </p:nvSpPr>
        <p:spPr bwMode="auto">
          <a:xfrm>
            <a:off x="0" y="9723438"/>
            <a:ext cx="3078163"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lnSpc>
                <a:spcPct val="100000"/>
              </a:lnSpc>
              <a:spcBef>
                <a:spcPct val="0"/>
              </a:spcBef>
              <a:buFontTx/>
              <a:buNone/>
              <a:defRPr sz="1300">
                <a:latin typeface="Times" pitchFamily="18" charset="0"/>
                <a:cs typeface="+mn-cs"/>
              </a:defRPr>
            </a:lvl1pPr>
          </a:lstStyle>
          <a:p>
            <a:pPr>
              <a:defRPr/>
            </a:pPr>
            <a:endParaRPr lang="en-US" altLang="en-US"/>
          </a:p>
        </p:txBody>
      </p:sp>
      <p:sp>
        <p:nvSpPr>
          <p:cNvPr id="12295" name="Rectangle 7"/>
          <p:cNvSpPr>
            <a:spLocks noGrp="1" noChangeArrowheads="1"/>
          </p:cNvSpPr>
          <p:nvPr>
            <p:ph type="sldNum" sz="quarter" idx="5"/>
          </p:nvPr>
        </p:nvSpPr>
        <p:spPr bwMode="auto">
          <a:xfrm>
            <a:off x="4024313" y="9723438"/>
            <a:ext cx="3078162"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lnSpc>
                <a:spcPct val="100000"/>
              </a:lnSpc>
              <a:spcBef>
                <a:spcPct val="0"/>
              </a:spcBef>
              <a:buFontTx/>
              <a:buNone/>
              <a:defRPr sz="1300">
                <a:latin typeface="Times" pitchFamily="18" charset="0"/>
                <a:cs typeface="+mn-cs"/>
              </a:defRPr>
            </a:lvl1pPr>
          </a:lstStyle>
          <a:p>
            <a:pPr>
              <a:defRPr/>
            </a:pPr>
            <a:fld id="{353E6548-6833-4613-B2BD-79931BDB292D}" type="slidenum">
              <a:rPr lang="en-US" altLang="en-US"/>
              <a:pPr>
                <a:defRPr/>
              </a:pPr>
              <a:t>‹Nº›</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4025"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1225"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68425"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5625"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5460" algn="l" defTabSz="914184" rtl="0" eaLnBrk="1" latinLnBrk="0" hangingPunct="1">
      <a:defRPr sz="1200" kern="1200">
        <a:solidFill>
          <a:schemeClr val="tx1"/>
        </a:solidFill>
        <a:latin typeface="+mn-lt"/>
        <a:ea typeface="+mn-ea"/>
        <a:cs typeface="+mn-cs"/>
      </a:defRPr>
    </a:lvl6pPr>
    <a:lvl7pPr marL="2742552" algn="l" defTabSz="914184" rtl="0" eaLnBrk="1" latinLnBrk="0" hangingPunct="1">
      <a:defRPr sz="1200" kern="1200">
        <a:solidFill>
          <a:schemeClr val="tx1"/>
        </a:solidFill>
        <a:latin typeface="+mn-lt"/>
        <a:ea typeface="+mn-ea"/>
        <a:cs typeface="+mn-cs"/>
      </a:defRPr>
    </a:lvl7pPr>
    <a:lvl8pPr marL="3199644" algn="l" defTabSz="914184" rtl="0" eaLnBrk="1" latinLnBrk="0" hangingPunct="1">
      <a:defRPr sz="1200" kern="1200">
        <a:solidFill>
          <a:schemeClr val="tx1"/>
        </a:solidFill>
        <a:latin typeface="+mn-lt"/>
        <a:ea typeface="+mn-ea"/>
        <a:cs typeface="+mn-cs"/>
      </a:defRPr>
    </a:lvl8pPr>
    <a:lvl9pPr marL="3656736" algn="l" defTabSz="9141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BA66EED0-CFE9-4D22-A0CF-62E70F8E7F4A}" type="slidenum">
              <a:rPr lang="en-US" altLang="en-US" smtClean="0">
                <a:latin typeface="Times"/>
              </a:rPr>
              <a:pPr>
                <a:defRPr/>
              </a:pPr>
              <a:t>25</a:t>
            </a:fld>
            <a:endParaRPr lang="en-US" altLang="en-US" smtClean="0">
              <a:latin typeface="Times"/>
            </a:endParaRPr>
          </a:p>
        </p:txBody>
      </p:sp>
      <p:sp>
        <p:nvSpPr>
          <p:cNvPr id="25603" name="Rectangle 2"/>
          <p:cNvSpPr>
            <a:spLocks noGrp="1" noRot="1" noChangeAspect="1" noChangeArrowheads="1" noTextEdit="1"/>
          </p:cNvSpPr>
          <p:nvPr>
            <p:ph type="sldImg"/>
          </p:nvPr>
        </p:nvSpPr>
        <p:spPr>
          <a:xfrm>
            <a:off x="522288" y="768350"/>
            <a:ext cx="6059487" cy="3838575"/>
          </a:xfrm>
          <a:ln/>
        </p:spPr>
      </p:sp>
      <p:sp>
        <p:nvSpPr>
          <p:cNvPr id="25604" name="Rectangle 3"/>
          <p:cNvSpPr>
            <a:spLocks noGrp="1" noChangeArrowheads="1"/>
          </p:cNvSpPr>
          <p:nvPr>
            <p:ph type="body" idx="1"/>
          </p:nvPr>
        </p:nvSpPr>
        <p:spPr>
          <a:noFill/>
          <a:ln/>
        </p:spPr>
        <p:txBody>
          <a:bodyPr/>
          <a:lstStyle/>
          <a:p>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2" name="Picture 9" descr="PLANTILLA 2"/>
          <p:cNvPicPr>
            <a:picLocks noChangeAspect="1" noChangeArrowheads="1"/>
          </p:cNvPicPr>
          <p:nvPr userDrawn="1"/>
        </p:nvPicPr>
        <p:blipFill>
          <a:blip r:embed="rId2" cstate="print"/>
          <a:srcRect l="1941" t="1933"/>
          <a:stretch>
            <a:fillRect/>
          </a:stretch>
        </p:blipFill>
        <p:spPr bwMode="auto">
          <a:xfrm>
            <a:off x="0" y="3"/>
            <a:ext cx="10801350" cy="684053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180305" y="616021"/>
            <a:ext cx="7829449" cy="1068277"/>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47947" y="2058205"/>
            <a:ext cx="7029027" cy="440667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947567" y="1016629"/>
            <a:ext cx="1914155" cy="5307577"/>
          </a:xfrm>
          <a:prstGeom prst="rect">
            <a:avLst/>
          </a:prstGeom>
        </p:spPr>
        <p:txBody>
          <a:bodyPr vert="eaVert"/>
          <a:lstStyle/>
          <a:p>
            <a:r>
              <a:rPr lang="es-ES" dirty="0" smtClean="0"/>
              <a:t>Haga clic para modificar el estilo de título del patrón</a:t>
            </a:r>
            <a:endParaRPr lang="es-ES" dirty="0"/>
          </a:p>
        </p:txBody>
      </p:sp>
      <p:sp>
        <p:nvSpPr>
          <p:cNvPr id="3" name="2 Marcador de texto vertical"/>
          <p:cNvSpPr>
            <a:spLocks noGrp="1"/>
          </p:cNvSpPr>
          <p:nvPr>
            <p:ph type="body" orient="vert" idx="1"/>
          </p:nvPr>
        </p:nvSpPr>
        <p:spPr>
          <a:xfrm>
            <a:off x="151864" y="1016629"/>
            <a:ext cx="7593216" cy="530757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275220" y="696142"/>
            <a:ext cx="7829449" cy="1068277"/>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458283" y="2113388"/>
            <a:ext cx="3587848" cy="45117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65086" y="2138327"/>
            <a:ext cx="3587848" cy="45117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275220" y="696142"/>
            <a:ext cx="7829449" cy="1068277"/>
          </a:xfrm>
          <a:prstGeom prst="rect">
            <a:avLst/>
          </a:prstGeo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2547948" y="1978084"/>
            <a:ext cx="7218860" cy="4647040"/>
          </a:xfrm>
        </p:spPr>
        <p:txBody>
          <a:bodyPr/>
          <a:lstStyle/>
          <a:p>
            <a:pPr lvl="0"/>
            <a:endParaRPr lang="es-E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80305" y="535900"/>
            <a:ext cx="7829449" cy="1068277"/>
          </a:xfrm>
          <a:prstGeom prst="rect">
            <a:avLst/>
          </a:prstGeom>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54237" y="4395964"/>
            <a:ext cx="9179354" cy="1358492"/>
          </a:xfrm>
          <a:prstGeom prst="rect">
            <a:avLst/>
          </a:prstGeo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54237" y="2898593"/>
            <a:ext cx="9179354" cy="1497370"/>
          </a:xfrm>
        </p:spPr>
        <p:txBody>
          <a:bodyPr anchor="b"/>
          <a:lstStyle>
            <a:lvl1pPr marL="0" indent="0">
              <a:buNone/>
              <a:defRPr sz="2000"/>
            </a:lvl1pPr>
            <a:lvl2pPr marL="457092" indent="0">
              <a:buNone/>
              <a:defRPr sz="1800"/>
            </a:lvl2pPr>
            <a:lvl3pPr marL="914184" indent="0">
              <a:buNone/>
              <a:defRPr sz="1600"/>
            </a:lvl3pPr>
            <a:lvl4pPr marL="1371276" indent="0">
              <a:buNone/>
              <a:defRPr sz="1400"/>
            </a:lvl4pPr>
            <a:lvl5pPr marL="1828368" indent="0">
              <a:buNone/>
              <a:defRPr sz="1400"/>
            </a:lvl5pPr>
            <a:lvl6pPr marL="2285460" indent="0">
              <a:buNone/>
              <a:defRPr sz="1400"/>
            </a:lvl6pPr>
            <a:lvl7pPr marL="2742552" indent="0">
              <a:buNone/>
              <a:defRPr sz="1400"/>
            </a:lvl7pPr>
            <a:lvl8pPr marL="3199644" indent="0">
              <a:buNone/>
              <a:defRPr sz="1400"/>
            </a:lvl8pPr>
            <a:lvl9pPr marL="3656736"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51865" y="616021"/>
            <a:ext cx="7829449" cy="1068277"/>
          </a:xfrm>
          <a:prstGeom prst="rect">
            <a:avLst/>
          </a:prstGeom>
        </p:spPr>
        <p:txBody>
          <a:body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2547947" y="2109830"/>
            <a:ext cx="3897851" cy="45152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648282" y="2109830"/>
            <a:ext cx="3118522" cy="45152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 y="616021"/>
            <a:ext cx="9721426" cy="1139496"/>
          </a:xfrm>
          <a:prstGeom prst="rect">
            <a:avLst/>
          </a:prstGeom>
        </p:spPr>
        <p:txBody>
          <a:bodyPr/>
          <a:lstStyle>
            <a:lvl1pPr>
              <a:defRPr/>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379" y="2206021"/>
            <a:ext cx="4773180" cy="637406"/>
          </a:xfrm>
        </p:spPr>
        <p:txBody>
          <a:bodyPr anchor="b"/>
          <a:lstStyle>
            <a:lvl1pPr marL="0" indent="0">
              <a:buNone/>
              <a:defRPr sz="2400" b="1"/>
            </a:lvl1pPr>
            <a:lvl2pPr marL="457092" indent="0">
              <a:buNone/>
              <a:defRPr sz="2000" b="1"/>
            </a:lvl2pPr>
            <a:lvl3pPr marL="914184" indent="0">
              <a:buNone/>
              <a:defRPr sz="1800" b="1"/>
            </a:lvl3pPr>
            <a:lvl4pPr marL="1371276" indent="0">
              <a:buNone/>
              <a:defRPr sz="1600" b="1"/>
            </a:lvl4pPr>
            <a:lvl5pPr marL="1828368" indent="0">
              <a:buNone/>
              <a:defRPr sz="1600" b="1"/>
            </a:lvl5pPr>
            <a:lvl6pPr marL="2285460" indent="0">
              <a:buNone/>
              <a:defRPr sz="1600" b="1"/>
            </a:lvl6pPr>
            <a:lvl7pPr marL="2742552" indent="0">
              <a:buNone/>
              <a:defRPr sz="1600" b="1"/>
            </a:lvl7pPr>
            <a:lvl8pPr marL="3199644" indent="0">
              <a:buNone/>
              <a:defRPr sz="1600" b="1"/>
            </a:lvl8pPr>
            <a:lvl9pPr marL="3656736"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379" y="2843427"/>
            <a:ext cx="4773180" cy="39419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991520" y="2206021"/>
            <a:ext cx="4775289" cy="637406"/>
          </a:xfrm>
        </p:spPr>
        <p:txBody>
          <a:bodyPr anchor="b"/>
          <a:lstStyle>
            <a:lvl1pPr marL="0" indent="0">
              <a:buNone/>
              <a:defRPr sz="2400" b="1"/>
            </a:lvl1pPr>
            <a:lvl2pPr marL="457092" indent="0">
              <a:buNone/>
              <a:defRPr sz="2000" b="1"/>
            </a:lvl2pPr>
            <a:lvl3pPr marL="914184" indent="0">
              <a:buNone/>
              <a:defRPr sz="1800" b="1"/>
            </a:lvl3pPr>
            <a:lvl4pPr marL="1371276" indent="0">
              <a:buNone/>
              <a:defRPr sz="1600" b="1"/>
            </a:lvl4pPr>
            <a:lvl5pPr marL="1828368" indent="0">
              <a:buNone/>
              <a:defRPr sz="1600" b="1"/>
            </a:lvl5pPr>
            <a:lvl6pPr marL="2285460" indent="0">
              <a:buNone/>
              <a:defRPr sz="1600" b="1"/>
            </a:lvl6pPr>
            <a:lvl7pPr marL="2742552" indent="0">
              <a:buNone/>
              <a:defRPr sz="1600" b="1"/>
            </a:lvl7pPr>
            <a:lvl8pPr marL="3199644" indent="0">
              <a:buNone/>
              <a:defRPr sz="1600" b="1"/>
            </a:lvl8pPr>
            <a:lvl9pPr marL="3656736"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991520" y="2843427"/>
            <a:ext cx="4775289" cy="39419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51865" y="616021"/>
            <a:ext cx="7829449" cy="1068277"/>
          </a:xfrm>
          <a:prstGeom prst="rect">
            <a:avLst/>
          </a:prstGeom>
        </p:spPr>
        <p:txBody>
          <a:bodyPr/>
          <a:lstStyle>
            <a:lvl1pPr>
              <a:defRPr sz="1600"/>
            </a:lvl1pPr>
          </a:lstStyle>
          <a:p>
            <a:r>
              <a:rPr lang="es-ES" dirty="0" smtClean="0"/>
              <a:t>Haga clic para modificar el estilo de título del patrón</a:t>
            </a:r>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9967" y="1187595"/>
            <a:ext cx="3626807" cy="1063639"/>
          </a:xfrm>
          <a:prstGeom prst="rect">
            <a:avLst/>
          </a:prstGeom>
        </p:spPr>
        <p:txBody>
          <a:bodyPr anchor="b"/>
          <a:lstStyle>
            <a:lvl1pPr algn="l">
              <a:defRPr sz="2000" b="1"/>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222675" y="1187594"/>
            <a:ext cx="5449218" cy="53574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39967" y="2346674"/>
            <a:ext cx="3626807" cy="4293770"/>
          </a:xfrm>
        </p:spPr>
        <p:txBody>
          <a:bodyPr/>
          <a:lstStyle>
            <a:lvl1pPr marL="0" indent="0">
              <a:buNone/>
              <a:defRPr sz="1400"/>
            </a:lvl1pPr>
            <a:lvl2pPr marL="457092" indent="0">
              <a:buNone/>
              <a:defRPr sz="1200"/>
            </a:lvl2pPr>
            <a:lvl3pPr marL="914184" indent="0">
              <a:buNone/>
              <a:defRPr sz="1000"/>
            </a:lvl3pPr>
            <a:lvl4pPr marL="1371276" indent="0">
              <a:buNone/>
              <a:defRPr sz="900"/>
            </a:lvl4pPr>
            <a:lvl5pPr marL="1828368" indent="0">
              <a:buNone/>
              <a:defRPr sz="900"/>
            </a:lvl5pPr>
            <a:lvl6pPr marL="2285460" indent="0">
              <a:buNone/>
              <a:defRPr sz="900"/>
            </a:lvl6pPr>
            <a:lvl7pPr marL="2742552" indent="0">
              <a:buNone/>
              <a:defRPr sz="900"/>
            </a:lvl7pPr>
            <a:lvl8pPr marL="3199644" indent="0">
              <a:buNone/>
              <a:defRPr sz="900"/>
            </a:lvl8pPr>
            <a:lvl9pPr marL="3656736" indent="0">
              <a:buNone/>
              <a:defRPr sz="900"/>
            </a:lvl9pPr>
          </a:lstStyle>
          <a:p>
            <a:pPr lvl="0"/>
            <a:r>
              <a:rPr lang="es-ES" dirty="0"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17664" y="4787668"/>
            <a:ext cx="6479544" cy="566187"/>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117664" y="1159098"/>
            <a:ext cx="6479544" cy="4103966"/>
          </a:xfrm>
        </p:spPr>
        <p:txBody>
          <a:bodyPr/>
          <a:lstStyle>
            <a:lvl1pPr marL="0" indent="0">
              <a:buNone/>
              <a:defRPr sz="3200"/>
            </a:lvl1pPr>
            <a:lvl2pPr marL="457092" indent="0">
              <a:buNone/>
              <a:defRPr sz="2800"/>
            </a:lvl2pPr>
            <a:lvl3pPr marL="914184" indent="0">
              <a:buNone/>
              <a:defRPr sz="2400"/>
            </a:lvl3pPr>
            <a:lvl4pPr marL="1371276" indent="0">
              <a:buNone/>
              <a:defRPr sz="2000"/>
            </a:lvl4pPr>
            <a:lvl5pPr marL="1828368" indent="0">
              <a:buNone/>
              <a:defRPr sz="2000"/>
            </a:lvl5pPr>
            <a:lvl6pPr marL="2285460" indent="0">
              <a:buNone/>
              <a:defRPr sz="2000"/>
            </a:lvl6pPr>
            <a:lvl7pPr marL="2742552" indent="0">
              <a:buNone/>
              <a:defRPr sz="2000"/>
            </a:lvl7pPr>
            <a:lvl8pPr marL="3199644" indent="0">
              <a:buNone/>
              <a:defRPr sz="2000"/>
            </a:lvl8pPr>
            <a:lvl9pPr marL="3656736" indent="0">
              <a:buNone/>
              <a:defRPr sz="2000"/>
            </a:lvl9pPr>
          </a:lstStyle>
          <a:p>
            <a:pPr lvl="0"/>
            <a:endParaRPr lang="es-ES" noProof="0" dirty="0" smtClean="0"/>
          </a:p>
        </p:txBody>
      </p:sp>
      <p:sp>
        <p:nvSpPr>
          <p:cNvPr id="4" name="3 Marcador de texto"/>
          <p:cNvSpPr>
            <a:spLocks noGrp="1"/>
          </p:cNvSpPr>
          <p:nvPr>
            <p:ph type="body" sz="half" idx="2"/>
          </p:nvPr>
        </p:nvSpPr>
        <p:spPr>
          <a:xfrm>
            <a:off x="2117664" y="5353853"/>
            <a:ext cx="6479544" cy="802988"/>
          </a:xfrm>
        </p:spPr>
        <p:txBody>
          <a:bodyPr/>
          <a:lstStyle>
            <a:lvl1pPr marL="0" indent="0">
              <a:buNone/>
              <a:defRPr sz="1400"/>
            </a:lvl1pPr>
            <a:lvl2pPr marL="457092" indent="0">
              <a:buNone/>
              <a:defRPr sz="1200"/>
            </a:lvl2pPr>
            <a:lvl3pPr marL="914184" indent="0">
              <a:buNone/>
              <a:defRPr sz="1000"/>
            </a:lvl3pPr>
            <a:lvl4pPr marL="1371276" indent="0">
              <a:buNone/>
              <a:defRPr sz="900"/>
            </a:lvl4pPr>
            <a:lvl5pPr marL="1828368" indent="0">
              <a:buNone/>
              <a:defRPr sz="900"/>
            </a:lvl5pPr>
            <a:lvl6pPr marL="2285460" indent="0">
              <a:buNone/>
              <a:defRPr sz="900"/>
            </a:lvl6pPr>
            <a:lvl7pPr marL="2742552" indent="0">
              <a:buNone/>
              <a:defRPr sz="900"/>
            </a:lvl7pPr>
            <a:lvl8pPr marL="3199644" indent="0">
              <a:buNone/>
              <a:defRPr sz="900"/>
            </a:lvl8pPr>
            <a:lvl9pPr marL="3656736"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Imagen2"/>
          <p:cNvPicPr>
            <a:picLocks noChangeAspect="1" noChangeArrowheads="1"/>
          </p:cNvPicPr>
          <p:nvPr userDrawn="1"/>
        </p:nvPicPr>
        <p:blipFill>
          <a:blip r:embed="rId15" cstate="print"/>
          <a:srcRect/>
          <a:stretch>
            <a:fillRect/>
          </a:stretch>
        </p:blipFill>
        <p:spPr bwMode="auto">
          <a:xfrm>
            <a:off x="0" y="3"/>
            <a:ext cx="10801350" cy="6840538"/>
          </a:xfrm>
          <a:prstGeom prst="rect">
            <a:avLst/>
          </a:prstGeom>
          <a:noFill/>
          <a:ln w="9525">
            <a:noFill/>
            <a:miter lim="800000"/>
            <a:headEnd/>
            <a:tailEnd/>
          </a:ln>
        </p:spPr>
      </p:pic>
      <p:sp>
        <p:nvSpPr>
          <p:cNvPr id="1035" name="Rectangle 11"/>
          <p:cNvSpPr>
            <a:spLocks noChangeArrowheads="1"/>
          </p:cNvSpPr>
          <p:nvPr/>
        </p:nvSpPr>
        <p:spPr bwMode="auto">
          <a:xfrm>
            <a:off x="0" y="6495129"/>
            <a:ext cx="3442258" cy="170924"/>
          </a:xfrm>
          <a:prstGeom prst="rect">
            <a:avLst/>
          </a:prstGeom>
          <a:noFill/>
          <a:ln w="9525">
            <a:noFill/>
            <a:miter lim="800000"/>
            <a:headEnd/>
            <a:tailEnd/>
          </a:ln>
          <a:effectLst/>
        </p:spPr>
        <p:txBody>
          <a:bodyPr lIns="81272" tIns="40635" rIns="81272" bIns="40635"/>
          <a:lstStyle/>
          <a:p>
            <a:pPr eaLnBrk="0" hangingPunct="0">
              <a:lnSpc>
                <a:spcPts val="1100"/>
              </a:lnSpc>
              <a:defRPr/>
            </a:pPr>
            <a:endParaRPr lang="en-US" altLang="en-US" sz="800" dirty="0">
              <a:solidFill>
                <a:srgbClr val="000000"/>
              </a:solidFill>
              <a:cs typeface="+mn-cs"/>
            </a:endParaRPr>
          </a:p>
        </p:txBody>
      </p:sp>
      <p:sp>
        <p:nvSpPr>
          <p:cNvPr id="1028" name="Rectangle 16"/>
          <p:cNvSpPr>
            <a:spLocks noGrp="1" noChangeArrowheads="1"/>
          </p:cNvSpPr>
          <p:nvPr>
            <p:ph type="body" idx="1"/>
          </p:nvPr>
        </p:nvSpPr>
        <p:spPr bwMode="auto">
          <a:xfrm>
            <a:off x="2547948" y="1978096"/>
            <a:ext cx="7030053" cy="4486766"/>
          </a:xfrm>
          <a:prstGeom prst="rect">
            <a:avLst/>
          </a:prstGeom>
          <a:noFill/>
          <a:ln w="9525">
            <a:noFill/>
            <a:miter lim="800000"/>
            <a:headEnd/>
            <a:tailEnd/>
          </a:ln>
        </p:spPr>
        <p:txBody>
          <a:bodyPr vert="horz" wrap="square" lIns="81272" tIns="40635" rIns="81272" bIns="4063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4"/>
          <p:cNvSpPr>
            <a:spLocks noGrp="1" noChangeArrowheads="1"/>
          </p:cNvSpPr>
          <p:nvPr>
            <p:ph type="title"/>
          </p:nvPr>
        </p:nvSpPr>
        <p:spPr bwMode="auto">
          <a:xfrm>
            <a:off x="274201" y="619605"/>
            <a:ext cx="9185682" cy="957889"/>
          </a:xfrm>
          <a:prstGeom prst="rect">
            <a:avLst/>
          </a:prstGeom>
          <a:noFill/>
          <a:ln w="9525">
            <a:noFill/>
            <a:miter lim="800000"/>
            <a:headEnd/>
            <a:tailEnd/>
          </a:ln>
        </p:spPr>
        <p:txBody>
          <a:bodyPr vert="horz" wrap="square" lIns="91418" tIns="45710" rIns="91418" bIns="45710" numCol="1" anchor="ctr" anchorCtr="0" compatLnSpc="1">
            <a:prstTxWarp prst="textNoShape">
              <a:avLst/>
            </a:prstTxWarp>
          </a:bodyPr>
          <a:lstStyle/>
          <a:p>
            <a:pPr lvl="0"/>
            <a:r>
              <a:rPr lang="es-ES" smtClean="0"/>
              <a:t>Click to edit Master title style</a:t>
            </a:r>
          </a:p>
        </p:txBody>
      </p:sp>
    </p:spTree>
  </p:cSld>
  <p:clrMap bg1="lt1" tx1="dk1" bg2="lt2" tx2="dk2" accent1="accent1" accent2="accent2" accent3="accent3" accent4="accent4" accent5="accent5" accent6="accent6" hlink="hlink" folHlink="folHlink"/>
  <p:sldLayoutIdLst>
    <p:sldLayoutId id="2147485607" r:id="rId1"/>
    <p:sldLayoutId id="2147485595" r:id="rId2"/>
    <p:sldLayoutId id="2147485596" r:id="rId3"/>
    <p:sldLayoutId id="2147485597" r:id="rId4"/>
    <p:sldLayoutId id="2147485598" r:id="rId5"/>
    <p:sldLayoutId id="2147485599" r:id="rId6"/>
    <p:sldLayoutId id="2147485600" r:id="rId7"/>
    <p:sldLayoutId id="2147485601" r:id="rId8"/>
    <p:sldLayoutId id="2147485602" r:id="rId9"/>
    <p:sldLayoutId id="2147485603" r:id="rId10"/>
    <p:sldLayoutId id="2147485604" r:id="rId11"/>
    <p:sldLayoutId id="2147485605" r:id="rId12"/>
    <p:sldLayoutId id="2147485606" r:id="rId13"/>
  </p:sldLayoutIdLst>
  <p:timing>
    <p:tnLst>
      <p:par>
        <p:cTn id="1" dur="indefinite" restart="never" nodeType="tmRoot"/>
      </p:par>
    </p:tnLst>
  </p:timing>
  <p:hf hdr="0" ftr="0" dt="0"/>
  <p:txStyles>
    <p:titleStyle>
      <a:lvl1pPr algn="l" defTabSz="809625" rtl="0" eaLnBrk="0" fontAlgn="base" hangingPunct="0">
        <a:spcBef>
          <a:spcPct val="0"/>
        </a:spcBef>
        <a:spcAft>
          <a:spcPct val="0"/>
        </a:spcAft>
        <a:defRPr sz="1600" b="1">
          <a:solidFill>
            <a:srgbClr val="00004C"/>
          </a:solidFill>
          <a:latin typeface="Arial" pitchFamily="34" charset="0"/>
          <a:ea typeface="+mj-ea"/>
          <a:cs typeface="Arial" pitchFamily="34" charset="0"/>
        </a:defRPr>
      </a:lvl1pPr>
      <a:lvl2pPr algn="l" defTabSz="809625" rtl="0" eaLnBrk="0" fontAlgn="base" hangingPunct="0">
        <a:spcBef>
          <a:spcPct val="0"/>
        </a:spcBef>
        <a:spcAft>
          <a:spcPct val="0"/>
        </a:spcAft>
        <a:defRPr sz="1600" b="1">
          <a:solidFill>
            <a:srgbClr val="00004C"/>
          </a:solidFill>
          <a:latin typeface="Arial" pitchFamily="34" charset="0"/>
          <a:cs typeface="Arial" pitchFamily="34" charset="0"/>
        </a:defRPr>
      </a:lvl2pPr>
      <a:lvl3pPr algn="l" defTabSz="809625" rtl="0" eaLnBrk="0" fontAlgn="base" hangingPunct="0">
        <a:spcBef>
          <a:spcPct val="0"/>
        </a:spcBef>
        <a:spcAft>
          <a:spcPct val="0"/>
        </a:spcAft>
        <a:defRPr sz="1600" b="1">
          <a:solidFill>
            <a:srgbClr val="00004C"/>
          </a:solidFill>
          <a:latin typeface="Arial" pitchFamily="34" charset="0"/>
          <a:cs typeface="Arial" pitchFamily="34" charset="0"/>
        </a:defRPr>
      </a:lvl3pPr>
      <a:lvl4pPr algn="l" defTabSz="809625" rtl="0" eaLnBrk="0" fontAlgn="base" hangingPunct="0">
        <a:spcBef>
          <a:spcPct val="0"/>
        </a:spcBef>
        <a:spcAft>
          <a:spcPct val="0"/>
        </a:spcAft>
        <a:defRPr sz="1600" b="1">
          <a:solidFill>
            <a:srgbClr val="00004C"/>
          </a:solidFill>
          <a:latin typeface="Arial" pitchFamily="34" charset="0"/>
          <a:cs typeface="Arial" pitchFamily="34" charset="0"/>
        </a:defRPr>
      </a:lvl4pPr>
      <a:lvl5pPr algn="l" defTabSz="809625" rtl="0" eaLnBrk="0" fontAlgn="base" hangingPunct="0">
        <a:spcBef>
          <a:spcPct val="0"/>
        </a:spcBef>
        <a:spcAft>
          <a:spcPct val="0"/>
        </a:spcAft>
        <a:defRPr sz="1600" b="1">
          <a:solidFill>
            <a:srgbClr val="00004C"/>
          </a:solidFill>
          <a:latin typeface="Arial" pitchFamily="34" charset="0"/>
          <a:cs typeface="Arial" pitchFamily="34" charset="0"/>
        </a:defRPr>
      </a:lvl5pPr>
      <a:lvl6pPr marL="457092" algn="l" defTabSz="812608" rtl="0" eaLnBrk="0" fontAlgn="base" hangingPunct="0">
        <a:lnSpc>
          <a:spcPts val="2400"/>
        </a:lnSpc>
        <a:spcBef>
          <a:spcPct val="0"/>
        </a:spcBef>
        <a:spcAft>
          <a:spcPct val="0"/>
        </a:spcAft>
        <a:defRPr sz="2000" i="1">
          <a:solidFill>
            <a:schemeClr val="tx2"/>
          </a:solidFill>
          <a:latin typeface="FormataBQ-Regular" pitchFamily="18" charset="0"/>
        </a:defRPr>
      </a:lvl6pPr>
      <a:lvl7pPr marL="914184" algn="l" defTabSz="812608" rtl="0" eaLnBrk="0" fontAlgn="base" hangingPunct="0">
        <a:lnSpc>
          <a:spcPts val="2400"/>
        </a:lnSpc>
        <a:spcBef>
          <a:spcPct val="0"/>
        </a:spcBef>
        <a:spcAft>
          <a:spcPct val="0"/>
        </a:spcAft>
        <a:defRPr sz="2000" i="1">
          <a:solidFill>
            <a:schemeClr val="tx2"/>
          </a:solidFill>
          <a:latin typeface="FormataBQ-Regular" pitchFamily="18" charset="0"/>
        </a:defRPr>
      </a:lvl7pPr>
      <a:lvl8pPr marL="1371276" algn="l" defTabSz="812608" rtl="0" eaLnBrk="0" fontAlgn="base" hangingPunct="0">
        <a:lnSpc>
          <a:spcPts val="2400"/>
        </a:lnSpc>
        <a:spcBef>
          <a:spcPct val="0"/>
        </a:spcBef>
        <a:spcAft>
          <a:spcPct val="0"/>
        </a:spcAft>
        <a:defRPr sz="2000" i="1">
          <a:solidFill>
            <a:schemeClr val="tx2"/>
          </a:solidFill>
          <a:latin typeface="FormataBQ-Regular" pitchFamily="18" charset="0"/>
        </a:defRPr>
      </a:lvl8pPr>
      <a:lvl9pPr marL="1828368" algn="l" defTabSz="812608" rtl="0" eaLnBrk="0" fontAlgn="base" hangingPunct="0">
        <a:lnSpc>
          <a:spcPts val="2400"/>
        </a:lnSpc>
        <a:spcBef>
          <a:spcPct val="0"/>
        </a:spcBef>
        <a:spcAft>
          <a:spcPct val="0"/>
        </a:spcAft>
        <a:defRPr sz="2000" i="1">
          <a:solidFill>
            <a:schemeClr val="tx2"/>
          </a:solidFill>
          <a:latin typeface="FormataBQ-Regular" pitchFamily="18" charset="0"/>
        </a:defRPr>
      </a:lvl9pPr>
    </p:titleStyle>
    <p:bodyStyle>
      <a:lvl1pPr marL="174625" indent="-174625" algn="l" defTabSz="809625" rtl="0" eaLnBrk="0" fontAlgn="base" hangingPunct="0">
        <a:lnSpc>
          <a:spcPts val="1800"/>
        </a:lnSpc>
        <a:spcBef>
          <a:spcPts val="900"/>
        </a:spcBef>
        <a:spcAft>
          <a:spcPct val="0"/>
        </a:spcAft>
        <a:buChar char="•"/>
        <a:defRPr sz="1400">
          <a:solidFill>
            <a:schemeClr val="tx1"/>
          </a:solidFill>
          <a:latin typeface="Arial" pitchFamily="34" charset="0"/>
          <a:ea typeface="+mn-ea"/>
          <a:cs typeface="Arial" pitchFamily="34" charset="0"/>
        </a:defRPr>
      </a:lvl1pPr>
      <a:lvl2pPr marL="568325" indent="-161925" algn="l" defTabSz="809625" rtl="0" eaLnBrk="0" fontAlgn="base" hangingPunct="0">
        <a:lnSpc>
          <a:spcPts val="1400"/>
        </a:lnSpc>
        <a:spcBef>
          <a:spcPts val="700"/>
        </a:spcBef>
        <a:spcAft>
          <a:spcPct val="0"/>
        </a:spcAft>
        <a:buChar char="–"/>
        <a:defRPr sz="1100">
          <a:solidFill>
            <a:schemeClr val="tx1"/>
          </a:solidFill>
          <a:latin typeface="Arial" pitchFamily="34" charset="0"/>
          <a:cs typeface="Arial" pitchFamily="34" charset="0"/>
        </a:defRPr>
      </a:lvl2pPr>
      <a:lvl3pPr marL="1139825" indent="-161925" algn="l" defTabSz="809625" rtl="0" eaLnBrk="0" fontAlgn="base" hangingPunct="0">
        <a:lnSpc>
          <a:spcPts val="1400"/>
        </a:lnSpc>
        <a:spcBef>
          <a:spcPts val="700"/>
        </a:spcBef>
        <a:spcAft>
          <a:spcPct val="0"/>
        </a:spcAft>
        <a:buChar char="–"/>
        <a:defRPr sz="1100">
          <a:solidFill>
            <a:schemeClr val="tx1"/>
          </a:solidFill>
          <a:latin typeface="Arial" pitchFamily="34" charset="0"/>
          <a:cs typeface="Arial" pitchFamily="34" charset="0"/>
        </a:defRPr>
      </a:lvl3pPr>
      <a:lvl4pPr marL="1482725" indent="-161925" algn="l" defTabSz="809625" rtl="0" eaLnBrk="0" fontAlgn="base" hangingPunct="0">
        <a:lnSpc>
          <a:spcPts val="1400"/>
        </a:lnSpc>
        <a:spcBef>
          <a:spcPts val="700"/>
        </a:spcBef>
        <a:spcAft>
          <a:spcPct val="0"/>
        </a:spcAft>
        <a:buChar char="–"/>
        <a:defRPr sz="1100">
          <a:solidFill>
            <a:schemeClr val="tx1"/>
          </a:solidFill>
          <a:latin typeface="Arial" pitchFamily="34" charset="0"/>
          <a:cs typeface="Arial" pitchFamily="34" charset="0"/>
        </a:defRPr>
      </a:lvl4pPr>
      <a:lvl5pPr marL="2116138" indent="-198438" algn="l" defTabSz="809625" rtl="0" eaLnBrk="0" fontAlgn="base" hangingPunct="0">
        <a:lnSpc>
          <a:spcPts val="1400"/>
        </a:lnSpc>
        <a:spcBef>
          <a:spcPts val="700"/>
        </a:spcBef>
        <a:spcAft>
          <a:spcPct val="0"/>
        </a:spcAft>
        <a:buChar char="–"/>
        <a:defRPr sz="1100">
          <a:solidFill>
            <a:schemeClr val="tx1"/>
          </a:solidFill>
          <a:latin typeface="Arial" pitchFamily="34" charset="0"/>
          <a:cs typeface="Arial" pitchFamily="34" charset="0"/>
        </a:defRPr>
      </a:lvl5pPr>
      <a:lvl6pPr marL="2575905" indent="-201565" algn="l" defTabSz="812608" rtl="0" eaLnBrk="0" fontAlgn="base" hangingPunct="0">
        <a:lnSpc>
          <a:spcPts val="1399"/>
        </a:lnSpc>
        <a:spcBef>
          <a:spcPts val="700"/>
        </a:spcBef>
        <a:spcAft>
          <a:spcPct val="0"/>
        </a:spcAft>
        <a:buChar char="–"/>
        <a:defRPr sz="1100">
          <a:solidFill>
            <a:schemeClr val="tx1"/>
          </a:solidFill>
          <a:latin typeface="+mn-lt"/>
        </a:defRPr>
      </a:lvl6pPr>
      <a:lvl7pPr marL="3032997" indent="-201565" algn="l" defTabSz="812608" rtl="0" eaLnBrk="0" fontAlgn="base" hangingPunct="0">
        <a:lnSpc>
          <a:spcPts val="1399"/>
        </a:lnSpc>
        <a:spcBef>
          <a:spcPts val="700"/>
        </a:spcBef>
        <a:spcAft>
          <a:spcPct val="0"/>
        </a:spcAft>
        <a:buChar char="–"/>
        <a:defRPr sz="1100">
          <a:solidFill>
            <a:schemeClr val="tx1"/>
          </a:solidFill>
          <a:latin typeface="+mn-lt"/>
        </a:defRPr>
      </a:lvl7pPr>
      <a:lvl8pPr marL="3490088" indent="-201565" algn="l" defTabSz="812608" rtl="0" eaLnBrk="0" fontAlgn="base" hangingPunct="0">
        <a:lnSpc>
          <a:spcPts val="1399"/>
        </a:lnSpc>
        <a:spcBef>
          <a:spcPts val="700"/>
        </a:spcBef>
        <a:spcAft>
          <a:spcPct val="0"/>
        </a:spcAft>
        <a:buChar char="–"/>
        <a:defRPr sz="1100">
          <a:solidFill>
            <a:schemeClr val="tx1"/>
          </a:solidFill>
          <a:latin typeface="+mn-lt"/>
        </a:defRPr>
      </a:lvl8pPr>
      <a:lvl9pPr marL="3947181" indent="-201565" algn="l" defTabSz="812608" rtl="0" eaLnBrk="0" fontAlgn="base" hangingPunct="0">
        <a:lnSpc>
          <a:spcPts val="1399"/>
        </a:lnSpc>
        <a:spcBef>
          <a:spcPts val="700"/>
        </a:spcBef>
        <a:spcAft>
          <a:spcPct val="0"/>
        </a:spcAft>
        <a:buChar char="–"/>
        <a:defRPr sz="1100">
          <a:solidFill>
            <a:schemeClr val="tx1"/>
          </a:solidFill>
          <a:latin typeface="+mn-lt"/>
        </a:defRPr>
      </a:lvl9pPr>
    </p:bodyStyle>
    <p:otherStyle>
      <a:defPPr>
        <a:defRPr lang="es-ES"/>
      </a:defPPr>
      <a:lvl1pPr marL="0" algn="l" defTabSz="914184" rtl="0" eaLnBrk="1" latinLnBrk="0" hangingPunct="1">
        <a:defRPr sz="1800" kern="1200">
          <a:solidFill>
            <a:schemeClr val="tx1"/>
          </a:solidFill>
          <a:latin typeface="+mn-lt"/>
          <a:ea typeface="+mn-ea"/>
          <a:cs typeface="+mn-cs"/>
        </a:defRPr>
      </a:lvl1pPr>
      <a:lvl2pPr marL="457092" algn="l" defTabSz="914184" rtl="0" eaLnBrk="1" latinLnBrk="0" hangingPunct="1">
        <a:defRPr sz="1800" kern="1200">
          <a:solidFill>
            <a:schemeClr val="tx1"/>
          </a:solidFill>
          <a:latin typeface="+mn-lt"/>
          <a:ea typeface="+mn-ea"/>
          <a:cs typeface="+mn-cs"/>
        </a:defRPr>
      </a:lvl2pPr>
      <a:lvl3pPr marL="914184" algn="l" defTabSz="914184" rtl="0" eaLnBrk="1" latinLnBrk="0" hangingPunct="1">
        <a:defRPr sz="1800" kern="1200">
          <a:solidFill>
            <a:schemeClr val="tx1"/>
          </a:solidFill>
          <a:latin typeface="+mn-lt"/>
          <a:ea typeface="+mn-ea"/>
          <a:cs typeface="+mn-cs"/>
        </a:defRPr>
      </a:lvl3pPr>
      <a:lvl4pPr marL="1371276" algn="l" defTabSz="914184" rtl="0" eaLnBrk="1" latinLnBrk="0" hangingPunct="1">
        <a:defRPr sz="1800" kern="1200">
          <a:solidFill>
            <a:schemeClr val="tx1"/>
          </a:solidFill>
          <a:latin typeface="+mn-lt"/>
          <a:ea typeface="+mn-ea"/>
          <a:cs typeface="+mn-cs"/>
        </a:defRPr>
      </a:lvl4pPr>
      <a:lvl5pPr marL="1828368" algn="l" defTabSz="914184" rtl="0" eaLnBrk="1" latinLnBrk="0" hangingPunct="1">
        <a:defRPr sz="1800" kern="1200">
          <a:solidFill>
            <a:schemeClr val="tx1"/>
          </a:solidFill>
          <a:latin typeface="+mn-lt"/>
          <a:ea typeface="+mn-ea"/>
          <a:cs typeface="+mn-cs"/>
        </a:defRPr>
      </a:lvl5pPr>
      <a:lvl6pPr marL="2285460" algn="l" defTabSz="914184" rtl="0" eaLnBrk="1" latinLnBrk="0" hangingPunct="1">
        <a:defRPr sz="1800" kern="1200">
          <a:solidFill>
            <a:schemeClr val="tx1"/>
          </a:solidFill>
          <a:latin typeface="+mn-lt"/>
          <a:ea typeface="+mn-ea"/>
          <a:cs typeface="+mn-cs"/>
        </a:defRPr>
      </a:lvl6pPr>
      <a:lvl7pPr marL="2742552" algn="l" defTabSz="914184" rtl="0" eaLnBrk="1" latinLnBrk="0" hangingPunct="1">
        <a:defRPr sz="1800" kern="1200">
          <a:solidFill>
            <a:schemeClr val="tx1"/>
          </a:solidFill>
          <a:latin typeface="+mn-lt"/>
          <a:ea typeface="+mn-ea"/>
          <a:cs typeface="+mn-cs"/>
        </a:defRPr>
      </a:lvl7pPr>
      <a:lvl8pPr marL="3199644" algn="l" defTabSz="914184" rtl="0" eaLnBrk="1" latinLnBrk="0" hangingPunct="1">
        <a:defRPr sz="1800" kern="1200">
          <a:solidFill>
            <a:schemeClr val="tx1"/>
          </a:solidFill>
          <a:latin typeface="+mn-lt"/>
          <a:ea typeface="+mn-ea"/>
          <a:cs typeface="+mn-cs"/>
        </a:defRPr>
      </a:lvl8pPr>
      <a:lvl9pPr marL="3656736" algn="l" defTabSz="9141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3.bin"/><Relationship Id="rId3" Type="http://schemas.openxmlformats.org/officeDocument/2006/relationships/image" Target="../media/image25.png"/><Relationship Id="rId7" Type="http://schemas.openxmlformats.org/officeDocument/2006/relationships/oleObject" Target="../embeddings/oleObject7.bin"/><Relationship Id="rId12"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oleObject" Target="../embeddings/oleObject11.bin"/><Relationship Id="rId5" Type="http://schemas.openxmlformats.org/officeDocument/2006/relationships/oleObject" Target="../embeddings/oleObject5.bin"/><Relationship Id="rId10" Type="http://schemas.openxmlformats.org/officeDocument/2006/relationships/oleObject" Target="../embeddings/oleObject10.bin"/><Relationship Id="rId4" Type="http://schemas.openxmlformats.org/officeDocument/2006/relationships/oleObject" Target="../embeddings/oleObject4.bin"/><Relationship Id="rId9"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jose.ramirez@correounivalle.edu.c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hyperlink" Target="mailto:sospina@epsa.com.c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sz="quarter" idx="4294967295"/>
          </p:nvPr>
        </p:nvSpPr>
        <p:spPr>
          <a:xfrm>
            <a:off x="719220" y="3179908"/>
            <a:ext cx="9577999" cy="1281933"/>
          </a:xfrm>
        </p:spPr>
        <p:txBody>
          <a:bodyPr/>
          <a:lstStyle/>
          <a:p>
            <a:r>
              <a:rPr lang="es-CO" sz="3200" dirty="0" smtClean="0">
                <a:latin typeface="Calibri" pitchFamily="34" charset="0"/>
              </a:rPr>
              <a:t>Control Remoto Automático de Desviación de Energía </a:t>
            </a:r>
            <a:endParaRPr lang="en-US" sz="3200" dirty="0">
              <a:latin typeface="Calibri" pitchFamily="34" charset="0"/>
            </a:endParaRPr>
          </a:p>
        </p:txBody>
      </p:sp>
      <p:sp>
        <p:nvSpPr>
          <p:cNvPr id="3" name="1 Título"/>
          <p:cNvSpPr txBox="1">
            <a:spLocks/>
          </p:cNvSpPr>
          <p:nvPr/>
        </p:nvSpPr>
        <p:spPr bwMode="auto">
          <a:xfrm>
            <a:off x="6350883" y="4461840"/>
            <a:ext cx="3121655" cy="961450"/>
          </a:xfrm>
          <a:prstGeom prst="rect">
            <a:avLst/>
          </a:prstGeom>
          <a:noFill/>
          <a:ln w="9525">
            <a:noFill/>
            <a:miter lim="800000"/>
            <a:headEnd/>
            <a:tailEnd/>
          </a:ln>
        </p:spPr>
        <p:txBody>
          <a:bodyPr lIns="91418" tIns="45710" rIns="91418" bIns="45710" anchor="ctr"/>
          <a:lstStyle/>
          <a:p>
            <a:pPr algn="ctr" defTabSz="811213" eaLnBrk="0" hangingPunct="0">
              <a:defRPr/>
            </a:pPr>
            <a:r>
              <a:rPr lang="es-ES" sz="2500" kern="0" dirty="0" smtClean="0">
                <a:solidFill>
                  <a:srgbClr val="00004C"/>
                </a:solidFill>
                <a:latin typeface="Calibri" pitchFamily="34" charset="0"/>
                <a:ea typeface="+mj-ea"/>
                <a:cs typeface="Arial" pitchFamily="34" charset="0"/>
              </a:rPr>
              <a:t>Diciembre de 2011</a:t>
            </a:r>
          </a:p>
        </p:txBody>
      </p:sp>
      <p:pic>
        <p:nvPicPr>
          <p:cNvPr id="4" name="Picture 8"/>
          <p:cNvPicPr>
            <a:picLocks noChangeAspect="1" noChangeArrowheads="1"/>
          </p:cNvPicPr>
          <p:nvPr/>
        </p:nvPicPr>
        <p:blipFill>
          <a:blip r:embed="rId2" cstate="print"/>
          <a:srcRect/>
          <a:stretch>
            <a:fillRect/>
          </a:stretch>
        </p:blipFill>
        <p:spPr bwMode="auto">
          <a:xfrm>
            <a:off x="42825" y="5706285"/>
            <a:ext cx="871538" cy="10795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p:cNvPicPr>
          <p:nvPr>
            <p:ph idx="1"/>
          </p:nvPr>
        </p:nvPicPr>
        <p:blipFill>
          <a:blip r:embed="rId2" cstate="print"/>
          <a:srcRect/>
          <a:stretch>
            <a:fillRect/>
          </a:stretch>
        </p:blipFill>
        <p:spPr bwMode="auto">
          <a:xfrm>
            <a:off x="216099" y="1620070"/>
            <a:ext cx="5112568" cy="3888432"/>
          </a:xfrm>
          <a:prstGeom prst="rect">
            <a:avLst/>
          </a:prstGeom>
          <a:ln>
            <a:noFill/>
          </a:ln>
          <a:effectLst>
            <a:outerShdw blurRad="292100" dist="139700" dir="2700000" algn="tl" rotWithShape="0">
              <a:srgbClr val="333333">
                <a:alpha val="65000"/>
              </a:srgbClr>
            </a:outerShdw>
          </a:effectLst>
        </p:spPr>
      </p:pic>
      <p:sp>
        <p:nvSpPr>
          <p:cNvPr id="7" name="6 Rectángulo"/>
          <p:cNvSpPr/>
          <p:nvPr/>
        </p:nvSpPr>
        <p:spPr>
          <a:xfrm>
            <a:off x="748622" y="1220320"/>
            <a:ext cx="4003981" cy="276999"/>
          </a:xfrm>
          <a:prstGeom prst="rect">
            <a:avLst/>
          </a:prstGeom>
        </p:spPr>
        <p:txBody>
          <a:bodyPr wrap="none">
            <a:spAutoFit/>
          </a:bodyPr>
          <a:lstStyle/>
          <a:p>
            <a:r>
              <a:rPr lang="es-CO" sz="1200" dirty="0" smtClean="0">
                <a:latin typeface="Calibri" pitchFamily="34" charset="0"/>
              </a:rPr>
              <a:t>La figura 2 muestra un resumen de  los diferentes programas.</a:t>
            </a:r>
            <a:endParaRPr lang="en-US" sz="1200" dirty="0" smtClean="0">
              <a:latin typeface="Calibri" pitchFamily="34" charset="0"/>
            </a:endParaRPr>
          </a:p>
        </p:txBody>
      </p:sp>
      <p:sp>
        <p:nvSpPr>
          <p:cNvPr id="8" name="7 Rectángulo"/>
          <p:cNvSpPr/>
          <p:nvPr/>
        </p:nvSpPr>
        <p:spPr>
          <a:xfrm>
            <a:off x="432123" y="1332037"/>
            <a:ext cx="5400675" cy="738664"/>
          </a:xfrm>
          <a:prstGeom prst="rect">
            <a:avLst/>
          </a:prstGeom>
        </p:spPr>
        <p:txBody>
          <a:bodyPr>
            <a:spAutoFit/>
          </a:bodyPr>
          <a:lstStyle/>
          <a:p>
            <a:pPr lvl="1">
              <a:buNone/>
            </a:pPr>
            <a:r>
              <a:rPr lang="es-CO" dirty="0" smtClean="0">
                <a:latin typeface="Calibri" pitchFamily="34" charset="0"/>
              </a:rPr>
              <a:t/>
            </a:r>
            <a:br>
              <a:rPr lang="es-CO" dirty="0" smtClean="0">
                <a:latin typeface="Calibri" pitchFamily="34" charset="0"/>
              </a:rPr>
            </a:br>
            <a:endParaRPr lang="en-US" dirty="0" smtClean="0">
              <a:latin typeface="Calibri" pitchFamily="34" charset="0"/>
            </a:endParaRPr>
          </a:p>
          <a:p>
            <a:r>
              <a:rPr lang="es-CO" dirty="0" smtClean="0">
                <a:latin typeface="Calibri" pitchFamily="34" charset="0"/>
              </a:rPr>
              <a:t> </a:t>
            </a:r>
            <a:endParaRPr lang="en-US" dirty="0" smtClean="0">
              <a:latin typeface="Calibri" pitchFamily="34" charset="0"/>
            </a:endParaRPr>
          </a:p>
        </p:txBody>
      </p:sp>
      <p:sp>
        <p:nvSpPr>
          <p:cNvPr id="14" name="13 Rectángulo redondeado"/>
          <p:cNvSpPr/>
          <p:nvPr/>
        </p:nvSpPr>
        <p:spPr>
          <a:xfrm>
            <a:off x="5688708" y="1548060"/>
            <a:ext cx="4896544" cy="79208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CO" dirty="0" smtClean="0">
                <a:solidFill>
                  <a:schemeClr val="tx1"/>
                </a:solidFill>
                <a:latin typeface="Calibri" pitchFamily="34" charset="0"/>
                <a:cs typeface="Arial" pitchFamily="34" charset="0"/>
              </a:rPr>
              <a:t>El Sistema de control de desviación de la Energía EDCS del CC, realiza las funciones a través de tres elementos básicos:</a:t>
            </a:r>
            <a:endParaRPr lang="en-US" dirty="0" smtClean="0">
              <a:solidFill>
                <a:schemeClr val="tx1"/>
              </a:solidFill>
              <a:latin typeface="Calibri" pitchFamily="34" charset="0"/>
              <a:cs typeface="Arial" pitchFamily="34" charset="0"/>
            </a:endParaRPr>
          </a:p>
        </p:txBody>
      </p:sp>
      <p:sp>
        <p:nvSpPr>
          <p:cNvPr id="15" name="14 Esquina doblada"/>
          <p:cNvSpPr/>
          <p:nvPr/>
        </p:nvSpPr>
        <p:spPr>
          <a:xfrm>
            <a:off x="5688708" y="2484165"/>
            <a:ext cx="4896544" cy="2952328"/>
          </a:xfrm>
          <a:prstGeom prst="foldedCorner">
            <a:avLst/>
          </a:prstGeom>
        </p:spPr>
        <p:style>
          <a:lnRef idx="1">
            <a:schemeClr val="accent1"/>
          </a:lnRef>
          <a:fillRef idx="2">
            <a:schemeClr val="accent1"/>
          </a:fillRef>
          <a:effectRef idx="1">
            <a:schemeClr val="accent1"/>
          </a:effectRef>
          <a:fontRef idx="minor">
            <a:schemeClr val="dk1"/>
          </a:fontRef>
        </p:style>
        <p:txBody>
          <a:bodyPr anchor="ctr"/>
          <a:lstStyle/>
          <a:p>
            <a:pPr algn="just">
              <a:lnSpc>
                <a:spcPct val="200000"/>
              </a:lnSpc>
              <a:buFont typeface="Wingdings" pitchFamily="2" charset="2"/>
              <a:buChar char="§"/>
              <a:defRPr/>
            </a:pPr>
            <a:r>
              <a:rPr lang="es-CO" dirty="0" smtClean="0">
                <a:solidFill>
                  <a:schemeClr val="tx1"/>
                </a:solidFill>
                <a:latin typeface="Calibri" pitchFamily="34" charset="0"/>
                <a:cs typeface="Arial" pitchFamily="34" charset="0"/>
              </a:rPr>
              <a:t> El algoritmo de control de energía, programado en lenguaje C y vinculado al SCADA existente.</a:t>
            </a:r>
          </a:p>
          <a:p>
            <a:pPr algn="just">
              <a:lnSpc>
                <a:spcPct val="200000"/>
              </a:lnSpc>
              <a:buFont typeface="Wingdings" pitchFamily="2" charset="2"/>
              <a:buChar char="§"/>
              <a:defRPr/>
            </a:pPr>
            <a:r>
              <a:rPr lang="es-CO" dirty="0" smtClean="0">
                <a:solidFill>
                  <a:schemeClr val="tx1"/>
                </a:solidFill>
                <a:latin typeface="Calibri" pitchFamily="34" charset="0"/>
                <a:cs typeface="Arial" pitchFamily="34" charset="0"/>
              </a:rPr>
              <a:t> Software que enlaza el SCADA y el algoritmo de control.</a:t>
            </a:r>
          </a:p>
          <a:p>
            <a:pPr algn="just">
              <a:lnSpc>
                <a:spcPct val="200000"/>
              </a:lnSpc>
              <a:buFont typeface="Wingdings" pitchFamily="2" charset="2"/>
              <a:buChar char="§"/>
              <a:defRPr/>
            </a:pPr>
            <a:r>
              <a:rPr lang="es-CO" dirty="0" smtClean="0">
                <a:solidFill>
                  <a:schemeClr val="tx1"/>
                </a:solidFill>
                <a:latin typeface="Calibri" pitchFamily="34" charset="0"/>
                <a:cs typeface="Arial" pitchFamily="34" charset="0"/>
              </a:rPr>
              <a:t> Interfaces Hombre-Máquina, una para la  supervisión general de todas las plantas del CC y una interfaz de control para cada planta.</a:t>
            </a:r>
            <a:endParaRPr lang="es-ES" dirty="0">
              <a:solidFill>
                <a:schemeClr val="tx1"/>
              </a:solidFill>
              <a:latin typeface="Calibri" pitchFamily="34" charset="0"/>
              <a:cs typeface="Arial" pitchFamily="34" charset="0"/>
            </a:endParaRPr>
          </a:p>
        </p:txBody>
      </p:sp>
      <p:cxnSp>
        <p:nvCxnSpPr>
          <p:cNvPr id="16" name="6 Conector angular"/>
          <p:cNvCxnSpPr>
            <a:stCxn id="14" idx="1"/>
            <a:endCxn id="15" idx="1"/>
          </p:cNvCxnSpPr>
          <p:nvPr/>
        </p:nvCxnSpPr>
        <p:spPr>
          <a:xfrm rot="10800000" flipV="1">
            <a:off x="5688708" y="1944105"/>
            <a:ext cx="12700" cy="2016224"/>
          </a:xfrm>
          <a:prstGeom prst="bentConnector3">
            <a:avLst>
              <a:gd name="adj1" fmla="val 1800000"/>
            </a:avLst>
          </a:prstGeom>
          <a:ln w="28575">
            <a:solidFill>
              <a:schemeClr val="tx2">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9" name="1 Título"/>
          <p:cNvSpPr txBox="1">
            <a:spLocks/>
          </p:cNvSpPr>
          <p:nvPr/>
        </p:nvSpPr>
        <p:spPr bwMode="auto">
          <a:xfrm>
            <a:off x="0" y="-252139"/>
            <a:ext cx="7829449" cy="1068277"/>
          </a:xfrm>
          <a:prstGeom prst="rect">
            <a:avLst/>
          </a:prstGeom>
          <a:noFill/>
          <a:ln w="9525">
            <a:noFill/>
            <a:miter lim="800000"/>
            <a:headEnd/>
            <a:tailEnd/>
          </a:ln>
        </p:spPr>
        <p:txBody>
          <a:bodyPr vert="horz" wrap="square" lIns="91418" tIns="45710" rIns="91418" bIns="45710" numCol="1" anchor="ctr" anchorCtr="0" compatLnSpc="1">
            <a:prstTxWarp prst="textNoShape">
              <a:avLst/>
            </a:prstTxWarp>
          </a:bodyPr>
          <a:lstStyle/>
          <a:p>
            <a:pPr marL="0" marR="0" lvl="0" indent="0" algn="l" defTabSz="809625" rtl="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smtClean="0">
                <a:ln>
                  <a:noFill/>
                </a:ln>
                <a:solidFill>
                  <a:srgbClr val="00004C"/>
                </a:solidFill>
                <a:effectLst/>
                <a:uLnTx/>
                <a:uFillTx/>
                <a:latin typeface="Calibri" pitchFamily="34" charset="0"/>
                <a:ea typeface="+mj-ea"/>
                <a:cs typeface="Arial" pitchFamily="34" charset="0"/>
              </a:rPr>
              <a:t>Diseño</a:t>
            </a:r>
            <a:r>
              <a:rPr kumimoji="0" lang="es-CO" sz="2000" b="1" i="0" u="none" strike="noStrike" kern="0" cap="none" spc="0" normalizeH="0" noProof="0" dirty="0" smtClean="0">
                <a:ln>
                  <a:noFill/>
                </a:ln>
                <a:solidFill>
                  <a:srgbClr val="00004C"/>
                </a:solidFill>
                <a:effectLst/>
                <a:uLnTx/>
                <a:uFillTx/>
                <a:latin typeface="Calibri" pitchFamily="34" charset="0"/>
                <a:ea typeface="+mj-ea"/>
                <a:cs typeface="Arial" pitchFamily="34" charset="0"/>
              </a:rPr>
              <a:t> Conceptual (2)</a:t>
            </a:r>
            <a:endParaRPr kumimoji="0" lang="en-US" sz="2000" b="1" i="0" u="none" strike="noStrike" kern="0" cap="none" spc="0" normalizeH="0" baseline="0" noProof="0" dirty="0">
              <a:ln>
                <a:noFill/>
              </a:ln>
              <a:solidFill>
                <a:srgbClr val="00004C"/>
              </a:solidFill>
              <a:effectLst/>
              <a:uLnTx/>
              <a:uFillTx/>
              <a:latin typeface="Calibri"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6139" y="899989"/>
            <a:ext cx="9721080" cy="864096"/>
          </a:xfrm>
        </p:spPr>
        <p:txBody>
          <a:bodyPr/>
          <a:lstStyle/>
          <a:p>
            <a:pPr marL="3175" indent="-3175">
              <a:buNone/>
            </a:pPr>
            <a:r>
              <a:rPr lang="es-CO" dirty="0" smtClean="0">
                <a:latin typeface="Calibri" pitchFamily="34" charset="0"/>
              </a:rPr>
              <a:t>Los EDCS tienen 2 Despliegues: monitoreo y control, Ver Fig. 3. El algoritmo en lenguaje C recopila y envía datos a las interfaces de control  y monitoreo y genera reportes.</a:t>
            </a:r>
            <a:endParaRPr lang="en-US" dirty="0" smtClean="0">
              <a:latin typeface="Calibri" pitchFamily="34" charset="0"/>
            </a:endParaRPr>
          </a:p>
          <a:p>
            <a:pPr>
              <a:buNone/>
            </a:pPr>
            <a:endParaRPr lang="en-US" dirty="0" smtClean="0">
              <a:latin typeface="Calibri" pitchFamily="34" charset="0"/>
            </a:endParaRPr>
          </a:p>
          <a:p>
            <a:endParaRPr lang="en-US" dirty="0">
              <a:latin typeface="Calibri" pitchFamily="34" charset="0"/>
            </a:endParaRPr>
          </a:p>
        </p:txBody>
      </p:sp>
      <p:pic>
        <p:nvPicPr>
          <p:cNvPr id="4" name="3 Imagen"/>
          <p:cNvPicPr/>
          <p:nvPr/>
        </p:nvPicPr>
        <p:blipFill>
          <a:blip r:embed="rId2" cstate="print"/>
          <a:srcRect/>
          <a:stretch>
            <a:fillRect/>
          </a:stretch>
        </p:blipFill>
        <p:spPr bwMode="auto">
          <a:xfrm>
            <a:off x="1872283" y="1764085"/>
            <a:ext cx="6624736" cy="3456384"/>
          </a:xfrm>
          <a:prstGeom prst="rect">
            <a:avLst/>
          </a:prstGeom>
          <a:ln>
            <a:noFill/>
          </a:ln>
          <a:effectLst>
            <a:outerShdw blurRad="292100" dist="139700" dir="2700000" algn="tl" rotWithShape="0">
              <a:srgbClr val="333333">
                <a:alpha val="65000"/>
              </a:srgbClr>
            </a:outerShdw>
          </a:effectLst>
        </p:spPr>
      </p:pic>
      <p:sp>
        <p:nvSpPr>
          <p:cNvPr id="6" name="5 Rectángulo"/>
          <p:cNvSpPr/>
          <p:nvPr/>
        </p:nvSpPr>
        <p:spPr>
          <a:xfrm>
            <a:off x="720155" y="5489917"/>
            <a:ext cx="9649072" cy="738664"/>
          </a:xfrm>
          <a:prstGeom prst="rect">
            <a:avLst/>
          </a:prstGeom>
        </p:spPr>
        <p:txBody>
          <a:bodyPr wrap="square">
            <a:spAutoFit/>
          </a:bodyPr>
          <a:lstStyle/>
          <a:p>
            <a:r>
              <a:rPr lang="es-CO" dirty="0" smtClean="0">
                <a:latin typeface="Calibri" pitchFamily="34" charset="0"/>
              </a:rPr>
              <a:t>El (SCHEDULE) y el Control de la Frecuencia de Carga LFC ya están implementados en el SCADA; el SCHEDULE recibe las referencias de potencia desde el algoritmo en lenguaje C y los envía al LFC en una estructura de control en cascada. El operador se comunica con los EDCS</a:t>
            </a:r>
            <a:r>
              <a:rPr lang="es-CO" dirty="0" smtClean="0">
                <a:solidFill>
                  <a:srgbClr val="FF0000"/>
                </a:solidFill>
                <a:latin typeface="Calibri" pitchFamily="34" charset="0"/>
              </a:rPr>
              <a:t> </a:t>
            </a:r>
            <a:r>
              <a:rPr lang="es-CO" dirty="0" smtClean="0">
                <a:latin typeface="Calibri" pitchFamily="34" charset="0"/>
              </a:rPr>
              <a:t>a través del despliegue de control.</a:t>
            </a:r>
            <a:endParaRPr lang="en-US" dirty="0">
              <a:latin typeface="Calibri" pitchFamily="34" charset="0"/>
            </a:endParaRPr>
          </a:p>
        </p:txBody>
      </p:sp>
      <p:sp>
        <p:nvSpPr>
          <p:cNvPr id="7" name="1 Título"/>
          <p:cNvSpPr txBox="1">
            <a:spLocks/>
          </p:cNvSpPr>
          <p:nvPr/>
        </p:nvSpPr>
        <p:spPr bwMode="auto">
          <a:xfrm>
            <a:off x="0" y="-252139"/>
            <a:ext cx="7829449" cy="1068277"/>
          </a:xfrm>
          <a:prstGeom prst="rect">
            <a:avLst/>
          </a:prstGeom>
          <a:noFill/>
          <a:ln w="9525">
            <a:noFill/>
            <a:miter lim="800000"/>
            <a:headEnd/>
            <a:tailEnd/>
          </a:ln>
        </p:spPr>
        <p:txBody>
          <a:bodyPr vert="horz" wrap="square" lIns="91418" tIns="45710" rIns="91418" bIns="45710" numCol="1" anchor="ctr" anchorCtr="0" compatLnSpc="1">
            <a:prstTxWarp prst="textNoShape">
              <a:avLst/>
            </a:prstTxWarp>
          </a:bodyPr>
          <a:lstStyle/>
          <a:p>
            <a:pPr marL="0" marR="0" lvl="0" indent="0" algn="l" defTabSz="809625" rtl="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smtClean="0">
                <a:ln>
                  <a:noFill/>
                </a:ln>
                <a:solidFill>
                  <a:srgbClr val="00004C"/>
                </a:solidFill>
                <a:effectLst/>
                <a:uLnTx/>
                <a:uFillTx/>
                <a:latin typeface="Calibri" pitchFamily="34" charset="0"/>
                <a:ea typeface="+mj-ea"/>
                <a:cs typeface="Arial" pitchFamily="34" charset="0"/>
              </a:rPr>
              <a:t>Diseño</a:t>
            </a:r>
            <a:r>
              <a:rPr kumimoji="0" lang="es-CO" sz="2000" b="1" i="0" u="none" strike="noStrike" kern="0" cap="none" spc="0" normalizeH="0" noProof="0" dirty="0" smtClean="0">
                <a:ln>
                  <a:noFill/>
                </a:ln>
                <a:solidFill>
                  <a:srgbClr val="00004C"/>
                </a:solidFill>
                <a:effectLst/>
                <a:uLnTx/>
                <a:uFillTx/>
                <a:latin typeface="Calibri" pitchFamily="34" charset="0"/>
                <a:ea typeface="+mj-ea"/>
                <a:cs typeface="Arial" pitchFamily="34" charset="0"/>
              </a:rPr>
              <a:t> Conceptual (3)</a:t>
            </a:r>
            <a:endParaRPr kumimoji="0" lang="en-US" sz="2000" b="1" i="0" u="none" strike="noStrike" kern="0" cap="none" spc="0" normalizeH="0" baseline="0" noProof="0" dirty="0">
              <a:ln>
                <a:noFill/>
              </a:ln>
              <a:solidFill>
                <a:srgbClr val="00004C"/>
              </a:solidFill>
              <a:effectLst/>
              <a:uLnTx/>
              <a:uFillTx/>
              <a:latin typeface="Calibri"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4131" y="3204245"/>
            <a:ext cx="2160240" cy="504056"/>
          </a:xfrm>
        </p:spPr>
        <p:txBody>
          <a:bodyPr/>
          <a:lstStyle/>
          <a:p>
            <a:pPr marL="0" indent="0">
              <a:buNone/>
            </a:pPr>
            <a:r>
              <a:rPr lang="es-CO" dirty="0" smtClean="0">
                <a:latin typeface="Calibri" pitchFamily="34" charset="0"/>
              </a:rPr>
              <a:t>La </a:t>
            </a:r>
            <a:r>
              <a:rPr lang="es-CO" dirty="0" err="1" smtClean="0">
                <a:latin typeface="Calibri" pitchFamily="34" charset="0"/>
              </a:rPr>
              <a:t>Fig</a:t>
            </a:r>
            <a:r>
              <a:rPr lang="es-CO" dirty="0" smtClean="0">
                <a:latin typeface="Calibri" pitchFamily="34" charset="0"/>
              </a:rPr>
              <a:t> 4 muestra el diagrama de bloques del sistema de control de energía</a:t>
            </a:r>
            <a:endParaRPr lang="en-US" dirty="0" smtClean="0">
              <a:latin typeface="Calibri" pitchFamily="34" charset="0"/>
            </a:endParaRPr>
          </a:p>
          <a:p>
            <a:endParaRPr lang="en-US" dirty="0">
              <a:latin typeface="Calibri" pitchFamily="34" charset="0"/>
            </a:endParaRPr>
          </a:p>
        </p:txBody>
      </p:sp>
      <p:pic>
        <p:nvPicPr>
          <p:cNvPr id="2051" name="Picture 3"/>
          <p:cNvPicPr>
            <a:picLocks noChangeAspect="1" noChangeArrowheads="1"/>
          </p:cNvPicPr>
          <p:nvPr/>
        </p:nvPicPr>
        <p:blipFill>
          <a:blip r:embed="rId2" cstate="print"/>
          <a:srcRect/>
          <a:stretch>
            <a:fillRect/>
          </a:stretch>
        </p:blipFill>
        <p:spPr bwMode="auto">
          <a:xfrm>
            <a:off x="2664371" y="1836093"/>
            <a:ext cx="6877689" cy="3528392"/>
          </a:xfrm>
          <a:prstGeom prst="rect">
            <a:avLst/>
          </a:prstGeom>
          <a:ln>
            <a:noFill/>
          </a:ln>
          <a:effectLst>
            <a:outerShdw blurRad="292100" dist="139700" dir="2700000" algn="tl" rotWithShape="0">
              <a:srgbClr val="333333">
                <a:alpha val="65000"/>
              </a:srgbClr>
            </a:outerShdw>
          </a:effectLst>
        </p:spPr>
      </p:pic>
      <p:sp>
        <p:nvSpPr>
          <p:cNvPr id="7" name="6 Rectángulo redondeado"/>
          <p:cNvSpPr/>
          <p:nvPr/>
        </p:nvSpPr>
        <p:spPr>
          <a:xfrm>
            <a:off x="648147" y="5580509"/>
            <a:ext cx="9505056" cy="578882"/>
          </a:xfrm>
          <a:prstGeom prst="roundRect">
            <a:avLst/>
          </a:prstGeom>
          <a:solidFill>
            <a:schemeClr val="tx2">
              <a:lumMod val="20000"/>
              <a:lumOff val="80000"/>
            </a:schemeClr>
          </a:solidFill>
        </p:spPr>
        <p:txBody>
          <a:bodyPr wrap="square">
            <a:spAutoFit/>
          </a:bodyPr>
          <a:lstStyle/>
          <a:p>
            <a:r>
              <a:rPr lang="es-CO" dirty="0" smtClean="0">
                <a:latin typeface="Calibri" pitchFamily="34" charset="0"/>
              </a:rPr>
              <a:t>Hay dos niveles jerárquicos: un control interno para cada unidad de generación implementado a través de la LFC y un control de energía externo el cual recibe la energía medida por los contadores de energía en la frontera comercial de la planta.</a:t>
            </a:r>
          </a:p>
        </p:txBody>
      </p:sp>
      <p:sp>
        <p:nvSpPr>
          <p:cNvPr id="6" name="5 Rectángulo redondeado"/>
          <p:cNvSpPr/>
          <p:nvPr/>
        </p:nvSpPr>
        <p:spPr>
          <a:xfrm>
            <a:off x="360115" y="827981"/>
            <a:ext cx="6336704" cy="648072"/>
          </a:xfrm>
          <a:prstGeom prst="roundRect">
            <a:avLst/>
          </a:prstGeom>
          <a:effectLst/>
        </p:spPr>
        <p:style>
          <a:lnRef idx="3">
            <a:schemeClr val="lt1"/>
          </a:lnRef>
          <a:fillRef idx="1003">
            <a:schemeClr val="dk2"/>
          </a:fillRef>
          <a:effectRef idx="1">
            <a:schemeClr val="accent4"/>
          </a:effectRef>
          <a:fontRef idx="minor">
            <a:schemeClr val="lt1"/>
          </a:fontRef>
        </p:style>
        <p:txBody>
          <a:bodyPr anchor="ctr"/>
          <a:lstStyle/>
          <a:p>
            <a:pPr>
              <a:buNone/>
            </a:pPr>
            <a:r>
              <a:rPr lang="es-CO" sz="1600" b="1" i="1" dirty="0" smtClean="0">
                <a:latin typeface="Calibri" pitchFamily="34" charset="0"/>
              </a:rPr>
              <a:t>B. Acciones de  Control para las unidades de  generación</a:t>
            </a:r>
            <a:endParaRPr lang="en-US" sz="1600" b="1" i="1" dirty="0" smtClean="0">
              <a:latin typeface="Calibri" pitchFamily="34" charset="0"/>
            </a:endParaRPr>
          </a:p>
        </p:txBody>
      </p:sp>
      <p:sp>
        <p:nvSpPr>
          <p:cNvPr id="9" name="1 Título"/>
          <p:cNvSpPr txBox="1">
            <a:spLocks/>
          </p:cNvSpPr>
          <p:nvPr/>
        </p:nvSpPr>
        <p:spPr bwMode="auto">
          <a:xfrm>
            <a:off x="0" y="-252139"/>
            <a:ext cx="7829449" cy="1068277"/>
          </a:xfrm>
          <a:prstGeom prst="rect">
            <a:avLst/>
          </a:prstGeom>
          <a:noFill/>
          <a:ln w="9525">
            <a:noFill/>
            <a:miter lim="800000"/>
            <a:headEnd/>
            <a:tailEnd/>
          </a:ln>
        </p:spPr>
        <p:txBody>
          <a:bodyPr vert="horz" wrap="square" lIns="91418" tIns="45710" rIns="91418" bIns="45710" numCol="1" anchor="ctr" anchorCtr="0" compatLnSpc="1">
            <a:prstTxWarp prst="textNoShape">
              <a:avLst/>
            </a:prstTxWarp>
          </a:bodyPr>
          <a:lstStyle/>
          <a:p>
            <a:pPr marL="0" marR="0" lvl="0" indent="0" algn="l" defTabSz="809625" rtl="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smtClean="0">
                <a:ln>
                  <a:noFill/>
                </a:ln>
                <a:solidFill>
                  <a:srgbClr val="00004C"/>
                </a:solidFill>
                <a:effectLst/>
                <a:uLnTx/>
                <a:uFillTx/>
                <a:latin typeface="Calibri" pitchFamily="34" charset="0"/>
                <a:ea typeface="+mj-ea"/>
                <a:cs typeface="Arial" pitchFamily="34" charset="0"/>
              </a:rPr>
              <a:t>Diseño</a:t>
            </a:r>
            <a:r>
              <a:rPr kumimoji="0" lang="es-CO" sz="2000" b="1" i="0" u="none" strike="noStrike" kern="0" cap="none" spc="0" normalizeH="0" noProof="0" dirty="0" smtClean="0">
                <a:ln>
                  <a:noFill/>
                </a:ln>
                <a:solidFill>
                  <a:srgbClr val="00004C"/>
                </a:solidFill>
                <a:effectLst/>
                <a:uLnTx/>
                <a:uFillTx/>
                <a:latin typeface="Calibri" pitchFamily="34" charset="0"/>
                <a:ea typeface="+mj-ea"/>
                <a:cs typeface="Arial" pitchFamily="34" charset="0"/>
              </a:rPr>
              <a:t> Conceptual (4)</a:t>
            </a:r>
            <a:endParaRPr kumimoji="0" lang="en-US" sz="2000" b="1" i="0" u="none" strike="noStrike" kern="0" cap="none" spc="0" normalizeH="0" baseline="0" noProof="0" dirty="0">
              <a:ln>
                <a:noFill/>
              </a:ln>
              <a:solidFill>
                <a:srgbClr val="00004C"/>
              </a:solidFill>
              <a:effectLst/>
              <a:uLnTx/>
              <a:uFillTx/>
              <a:latin typeface="Calibri"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0115" y="755973"/>
            <a:ext cx="4896544" cy="5724525"/>
          </a:xfrm>
          <a:prstGeom prst="roundRect">
            <a:avLst/>
          </a:prstGeom>
          <a:solidFill>
            <a:schemeClr val="tx2">
              <a:lumMod val="20000"/>
              <a:lumOff val="80000"/>
            </a:schemeClr>
          </a:solidFill>
          <a:effectLst>
            <a:innerShdw blurRad="63500" dist="50800" dir="13500000">
              <a:prstClr val="black">
                <a:alpha val="50000"/>
              </a:prstClr>
            </a:innerShdw>
          </a:effectLst>
          <a:scene3d>
            <a:camera prst="orthographicFront"/>
            <a:lightRig rig="threePt" dir="t"/>
          </a:scene3d>
          <a:sp3d>
            <a:bevelT w="152400" h="50800" prst="softRound"/>
          </a:sp3d>
        </p:spPr>
        <p:txBody>
          <a:bodyPr/>
          <a:lstStyle/>
          <a:p>
            <a:pPr marL="0" indent="6350" algn="just">
              <a:lnSpc>
                <a:spcPct val="150000"/>
              </a:lnSpc>
              <a:buNone/>
            </a:pPr>
            <a:r>
              <a:rPr lang="es-CO" dirty="0" smtClean="0">
                <a:latin typeface="Calibri" pitchFamily="34" charset="0"/>
              </a:rPr>
              <a:t>P1, P2 y P3 son las medidas de potencia en cada unidad y Pr1, Pr2 y Pr3 son las referencias de potencia para el LFC generadas por el controlador de energía.</a:t>
            </a:r>
          </a:p>
          <a:p>
            <a:pPr marL="0" indent="6350" algn="just">
              <a:lnSpc>
                <a:spcPct val="150000"/>
              </a:lnSpc>
              <a:buNone/>
            </a:pPr>
            <a:r>
              <a:rPr lang="es-CO" dirty="0" smtClean="0">
                <a:latin typeface="Calibri" pitchFamily="34" charset="0"/>
              </a:rPr>
              <a:t>Los contadores de energía transmiten datos cada  180s, lo cual impone la frecuencia de muestreo para el control de la energía; el controlador de energía es un optimizador de planeación y no un regulador. </a:t>
            </a:r>
          </a:p>
          <a:p>
            <a:pPr marL="0" indent="6350" algn="just">
              <a:lnSpc>
                <a:spcPct val="150000"/>
              </a:lnSpc>
              <a:buNone/>
            </a:pPr>
            <a:r>
              <a:rPr lang="es-CO" dirty="0" smtClean="0">
                <a:latin typeface="Calibri" pitchFamily="34" charset="0"/>
              </a:rPr>
              <a:t>El controlador de la energía tiene una sola entrada: la energía programada para la planta en el período (horas), y múltiples salidas: las referencias de potencia  para cada unidad generadora de la planta. </a:t>
            </a:r>
          </a:p>
          <a:p>
            <a:pPr marL="0" indent="6350" algn="just">
              <a:lnSpc>
                <a:spcPct val="150000"/>
              </a:lnSpc>
              <a:buNone/>
            </a:pPr>
            <a:r>
              <a:rPr lang="es-CO" dirty="0" smtClean="0">
                <a:latin typeface="Calibri" pitchFamily="34" charset="0"/>
              </a:rPr>
              <a:t>Dependiendo de la ubicación del medidor de energía en el sistema de potencia, no necesariamente la energía de los medidores es la integral de la suma de las potencias de las unidades en la planta.</a:t>
            </a:r>
            <a:endParaRPr lang="en-US" dirty="0" smtClean="0">
              <a:latin typeface="Calibri" pitchFamily="34" charset="0"/>
            </a:endParaRPr>
          </a:p>
          <a:p>
            <a:pPr algn="just">
              <a:buNone/>
            </a:pPr>
            <a:endParaRPr lang="en-US" dirty="0" smtClean="0">
              <a:latin typeface="Calibri" pitchFamily="34" charset="0"/>
            </a:endParaRPr>
          </a:p>
          <a:p>
            <a:pPr algn="just"/>
            <a:endParaRPr lang="en-US" dirty="0">
              <a:latin typeface="Calibri"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5472683" y="1692077"/>
            <a:ext cx="4646303" cy="3456383"/>
          </a:xfrm>
          <a:prstGeom prst="rect">
            <a:avLst/>
          </a:prstGeom>
          <a:ln>
            <a:noFill/>
          </a:ln>
          <a:effectLst>
            <a:outerShdw blurRad="292100" dist="139700" dir="2700000" algn="tl" rotWithShape="0">
              <a:srgbClr val="333333">
                <a:alpha val="65000"/>
              </a:srgbClr>
            </a:outerShdw>
          </a:effectLst>
        </p:spPr>
      </p:pic>
      <p:sp>
        <p:nvSpPr>
          <p:cNvPr id="7" name="1 Título"/>
          <p:cNvSpPr txBox="1">
            <a:spLocks/>
          </p:cNvSpPr>
          <p:nvPr/>
        </p:nvSpPr>
        <p:spPr bwMode="auto">
          <a:xfrm>
            <a:off x="0" y="-252139"/>
            <a:ext cx="7829449" cy="1068277"/>
          </a:xfrm>
          <a:prstGeom prst="rect">
            <a:avLst/>
          </a:prstGeom>
          <a:noFill/>
          <a:ln w="9525">
            <a:noFill/>
            <a:miter lim="800000"/>
            <a:headEnd/>
            <a:tailEnd/>
          </a:ln>
        </p:spPr>
        <p:txBody>
          <a:bodyPr vert="horz" wrap="square" lIns="91418" tIns="45710" rIns="91418" bIns="45710" numCol="1" anchor="ctr" anchorCtr="0" compatLnSpc="1">
            <a:prstTxWarp prst="textNoShape">
              <a:avLst/>
            </a:prstTxWarp>
          </a:bodyPr>
          <a:lstStyle/>
          <a:p>
            <a:pPr marL="0" marR="0" lvl="0" indent="0" algn="l" defTabSz="809625" rtl="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smtClean="0">
                <a:ln>
                  <a:noFill/>
                </a:ln>
                <a:solidFill>
                  <a:srgbClr val="00004C"/>
                </a:solidFill>
                <a:effectLst/>
                <a:uLnTx/>
                <a:uFillTx/>
                <a:latin typeface="Calibri" pitchFamily="34" charset="0"/>
                <a:ea typeface="+mj-ea"/>
                <a:cs typeface="Arial" pitchFamily="34" charset="0"/>
              </a:rPr>
              <a:t>Diseño</a:t>
            </a:r>
            <a:r>
              <a:rPr kumimoji="0" lang="es-CO" sz="2000" b="1" i="0" u="none" strike="noStrike" kern="0" cap="none" spc="0" normalizeH="0" noProof="0" dirty="0" smtClean="0">
                <a:ln>
                  <a:noFill/>
                </a:ln>
                <a:solidFill>
                  <a:srgbClr val="00004C"/>
                </a:solidFill>
                <a:effectLst/>
                <a:uLnTx/>
                <a:uFillTx/>
                <a:latin typeface="Calibri" pitchFamily="34" charset="0"/>
                <a:ea typeface="+mj-ea"/>
                <a:cs typeface="Arial" pitchFamily="34" charset="0"/>
              </a:rPr>
              <a:t> Conceptual (5)</a:t>
            </a:r>
            <a:endParaRPr kumimoji="0" lang="en-US" sz="2000" b="1" i="0" u="none" strike="noStrike" kern="0" cap="none" spc="0" normalizeH="0" baseline="0" noProof="0" dirty="0">
              <a:ln>
                <a:noFill/>
              </a:ln>
              <a:solidFill>
                <a:srgbClr val="00004C"/>
              </a:solidFill>
              <a:effectLst/>
              <a:uLnTx/>
              <a:uFillTx/>
              <a:latin typeface="Calibri"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8147" y="3636293"/>
            <a:ext cx="9649072" cy="2736304"/>
          </a:xfrm>
          <a:prstGeom prst="roundRect">
            <a:avLst/>
          </a:prstGeom>
          <a:solidFill>
            <a:schemeClr val="tx2">
              <a:lumMod val="20000"/>
              <a:lumOff val="80000"/>
            </a:schemeClr>
          </a:solidFill>
        </p:spPr>
        <p:txBody>
          <a:bodyPr/>
          <a:lstStyle/>
          <a:p>
            <a:pPr>
              <a:lnSpc>
                <a:spcPct val="150000"/>
              </a:lnSpc>
            </a:pPr>
            <a:r>
              <a:rPr lang="es-CO" dirty="0" smtClean="0">
                <a:latin typeface="Calibri" pitchFamily="34" charset="0"/>
              </a:rPr>
              <a:t>La ley de control es el planificador que calcula la potencia de referencia </a:t>
            </a:r>
            <a:r>
              <a:rPr lang="es-CO" i="1" dirty="0" smtClean="0">
                <a:latin typeface="Calibri" pitchFamily="34" charset="0"/>
              </a:rPr>
              <a:t>P</a:t>
            </a:r>
            <a:r>
              <a:rPr lang="es-CO" i="1" baseline="-25000" dirty="0" smtClean="0">
                <a:latin typeface="Calibri" pitchFamily="34" charset="0"/>
              </a:rPr>
              <a:t>r</a:t>
            </a:r>
            <a:r>
              <a:rPr lang="es-CO" i="1" dirty="0" smtClean="0">
                <a:latin typeface="Calibri" pitchFamily="34" charset="0"/>
              </a:rPr>
              <a:t>(t)</a:t>
            </a:r>
            <a:r>
              <a:rPr lang="es-CO" dirty="0" smtClean="0">
                <a:latin typeface="Calibri" pitchFamily="34" charset="0"/>
              </a:rPr>
              <a:t> para la planta, para corregir el error de desviación de energía al final de cada periodo, a partir de la medida de energía </a:t>
            </a:r>
            <a:r>
              <a:rPr lang="es-CO" i="1" dirty="0" smtClean="0">
                <a:latin typeface="Calibri" pitchFamily="34" charset="0"/>
              </a:rPr>
              <a:t>E(k)</a:t>
            </a:r>
            <a:r>
              <a:rPr lang="es-CO" dirty="0" smtClean="0">
                <a:latin typeface="Calibri" pitchFamily="34" charset="0"/>
              </a:rPr>
              <a:t> cada 3 minutos y desde la medida de potencia instantánea generada en la planta</a:t>
            </a:r>
          </a:p>
          <a:p>
            <a:pPr>
              <a:lnSpc>
                <a:spcPct val="150000"/>
              </a:lnSpc>
            </a:pPr>
            <a:r>
              <a:rPr lang="es-CO" dirty="0" smtClean="0">
                <a:latin typeface="Calibri" pitchFamily="34" charset="0"/>
              </a:rPr>
              <a:t> </a:t>
            </a:r>
            <a:r>
              <a:rPr lang="es-CO" i="1" dirty="0" smtClean="0">
                <a:latin typeface="Calibri" pitchFamily="34" charset="0"/>
              </a:rPr>
              <a:t>P</a:t>
            </a:r>
            <a:r>
              <a:rPr lang="es-CO" i="1" baseline="-25000" dirty="0" smtClean="0">
                <a:latin typeface="Calibri" pitchFamily="34" charset="0"/>
              </a:rPr>
              <a:t>d</a:t>
            </a:r>
            <a:r>
              <a:rPr lang="es-CO" i="1" dirty="0" smtClean="0">
                <a:latin typeface="Calibri" pitchFamily="34" charset="0"/>
              </a:rPr>
              <a:t> </a:t>
            </a:r>
            <a:r>
              <a:rPr lang="es-CO" dirty="0" smtClean="0">
                <a:latin typeface="Calibri" pitchFamily="34" charset="0"/>
              </a:rPr>
              <a:t>es la referencia de potencia para la planta, la cual corresponde a la energía despachada</a:t>
            </a:r>
          </a:p>
          <a:p>
            <a:pPr>
              <a:lnSpc>
                <a:spcPct val="150000"/>
              </a:lnSpc>
            </a:pPr>
            <a:r>
              <a:rPr lang="es-CO" dirty="0" smtClean="0">
                <a:latin typeface="Calibri" pitchFamily="34" charset="0"/>
              </a:rPr>
              <a:t>La ley de control calcula la potencia de referencia la cual tiene valores mínimos y máximos. Las potencias de referencia </a:t>
            </a:r>
            <a:r>
              <a:rPr lang="es-CO" i="1" dirty="0" err="1" smtClean="0">
                <a:latin typeface="Calibri" pitchFamily="34" charset="0"/>
              </a:rPr>
              <a:t>P</a:t>
            </a:r>
            <a:r>
              <a:rPr lang="es-CO" i="1" baseline="-25000" dirty="0" err="1" smtClean="0">
                <a:latin typeface="Calibri" pitchFamily="34" charset="0"/>
              </a:rPr>
              <a:t>ri</a:t>
            </a:r>
            <a:r>
              <a:rPr lang="es-CO" i="1" dirty="0" smtClean="0">
                <a:latin typeface="Calibri" pitchFamily="34" charset="0"/>
              </a:rPr>
              <a:t>(t)</a:t>
            </a:r>
            <a:r>
              <a:rPr lang="es-CO" dirty="0" smtClean="0">
                <a:latin typeface="Calibri" pitchFamily="34" charset="0"/>
              </a:rPr>
              <a:t> se envían a cada unidad vía el LFC, tiene una escala de: </a:t>
            </a:r>
            <a:r>
              <a:rPr lang="es-CO" i="1" dirty="0" err="1" smtClean="0">
                <a:latin typeface="Calibri" pitchFamily="34" charset="0"/>
              </a:rPr>
              <a:t>P</a:t>
            </a:r>
            <a:r>
              <a:rPr lang="es-CO" i="1" baseline="-25000" dirty="0" err="1" smtClean="0">
                <a:latin typeface="Calibri" pitchFamily="34" charset="0"/>
              </a:rPr>
              <a:t>ri</a:t>
            </a:r>
            <a:r>
              <a:rPr lang="es-CO" i="1" dirty="0" smtClean="0">
                <a:latin typeface="Calibri" pitchFamily="34" charset="0"/>
              </a:rPr>
              <a:t>(t) = </a:t>
            </a:r>
            <a:r>
              <a:rPr lang="es-CO" dirty="0" err="1" smtClean="0">
                <a:latin typeface="Calibri" pitchFamily="34" charset="0"/>
              </a:rPr>
              <a:t>β</a:t>
            </a:r>
            <a:r>
              <a:rPr lang="es-CO" i="1" baseline="-25000" dirty="0" err="1" smtClean="0">
                <a:latin typeface="Calibri" pitchFamily="34" charset="0"/>
              </a:rPr>
              <a:t>i</a:t>
            </a:r>
            <a:r>
              <a:rPr lang="es-CO" i="1" dirty="0" err="1" smtClean="0">
                <a:latin typeface="Calibri" pitchFamily="34" charset="0"/>
              </a:rPr>
              <a:t>P</a:t>
            </a:r>
            <a:r>
              <a:rPr lang="es-CO" i="1" baseline="-25000" dirty="0" err="1" smtClean="0">
                <a:latin typeface="Calibri" pitchFamily="34" charset="0"/>
              </a:rPr>
              <a:t>r</a:t>
            </a:r>
            <a:r>
              <a:rPr lang="es-CO" i="1" dirty="0" smtClean="0">
                <a:latin typeface="Calibri" pitchFamily="34" charset="0"/>
              </a:rPr>
              <a:t>(t) </a:t>
            </a:r>
            <a:r>
              <a:rPr lang="es-CO" dirty="0" smtClean="0">
                <a:latin typeface="Calibri" pitchFamily="34" charset="0"/>
              </a:rPr>
              <a:t>donde </a:t>
            </a:r>
            <a:r>
              <a:rPr lang="es-CO" dirty="0" err="1" smtClean="0">
                <a:latin typeface="Calibri" pitchFamily="34" charset="0"/>
              </a:rPr>
              <a:t>β</a:t>
            </a:r>
            <a:r>
              <a:rPr lang="es-CO" i="1" baseline="-25000" dirty="0" err="1" smtClean="0">
                <a:latin typeface="Calibri" pitchFamily="34" charset="0"/>
              </a:rPr>
              <a:t>i</a:t>
            </a:r>
            <a:r>
              <a:rPr lang="es-CO" i="1" dirty="0" smtClean="0">
                <a:latin typeface="Calibri" pitchFamily="34" charset="0"/>
              </a:rPr>
              <a:t> </a:t>
            </a:r>
            <a:r>
              <a:rPr lang="es-CO" dirty="0" smtClean="0">
                <a:latin typeface="Calibri" pitchFamily="34" charset="0"/>
              </a:rPr>
              <a:t>son los factores de participación de cada unidad de la planta</a:t>
            </a:r>
            <a:endParaRPr lang="en-US" dirty="0" smtClean="0">
              <a:latin typeface="Calibri" pitchFamily="34" charset="0"/>
            </a:endParaRPr>
          </a:p>
          <a:p>
            <a:endParaRPr lang="en-US" dirty="0" smtClean="0">
              <a:latin typeface="Calibri" pitchFamily="34" charset="0"/>
            </a:endParaRPr>
          </a:p>
          <a:p>
            <a:endParaRPr lang="en-US" dirty="0">
              <a:latin typeface="Calibri" pitchFamily="34" charset="0"/>
            </a:endParaRPr>
          </a:p>
        </p:txBody>
      </p:sp>
      <p:pic>
        <p:nvPicPr>
          <p:cNvPr id="4" name="3 Imagen"/>
          <p:cNvPicPr/>
          <p:nvPr/>
        </p:nvPicPr>
        <p:blipFill>
          <a:blip r:embed="rId2" cstate="print"/>
          <a:srcRect/>
          <a:stretch>
            <a:fillRect/>
          </a:stretch>
        </p:blipFill>
        <p:spPr bwMode="auto">
          <a:xfrm>
            <a:off x="4248547" y="683965"/>
            <a:ext cx="4968552" cy="2592288"/>
          </a:xfrm>
          <a:prstGeom prst="rect">
            <a:avLst/>
          </a:prstGeom>
          <a:ln>
            <a:solidFill>
              <a:schemeClr val="tx1"/>
            </a:solidFill>
          </a:ln>
          <a:effectLst>
            <a:outerShdw blurRad="292100" dist="139700" dir="2700000" algn="tl" rotWithShape="0">
              <a:srgbClr val="333333">
                <a:alpha val="65000"/>
              </a:srgbClr>
            </a:outerShdw>
          </a:effectLst>
        </p:spPr>
      </p:pic>
      <p:sp>
        <p:nvSpPr>
          <p:cNvPr id="6" name="5 Rectángulo redondeado"/>
          <p:cNvSpPr/>
          <p:nvPr/>
        </p:nvSpPr>
        <p:spPr>
          <a:xfrm>
            <a:off x="1512243" y="1476053"/>
            <a:ext cx="2268106" cy="817245"/>
          </a:xfrm>
          <a:prstGeom prst="roundRect">
            <a:avLst/>
          </a:prstGeom>
          <a:solidFill>
            <a:schemeClr val="tx2">
              <a:lumMod val="40000"/>
              <a:lumOff val="60000"/>
            </a:schemeClr>
          </a:solidFill>
        </p:spPr>
        <p:txBody>
          <a:bodyPr wrap="square">
            <a:spAutoFit/>
          </a:bodyPr>
          <a:lstStyle/>
          <a:p>
            <a:r>
              <a:rPr lang="es-CO" dirty="0" smtClean="0">
                <a:latin typeface="Calibri" pitchFamily="34" charset="0"/>
              </a:rPr>
              <a:t>La Fig. 5 muestra la estructura del controlador de desviación de energía</a:t>
            </a:r>
            <a:endParaRPr lang="en-US" dirty="0">
              <a:latin typeface="Calibri" pitchFamily="34" charset="0"/>
            </a:endParaRPr>
          </a:p>
        </p:txBody>
      </p:sp>
      <p:sp>
        <p:nvSpPr>
          <p:cNvPr id="8" name="1 Título"/>
          <p:cNvSpPr txBox="1">
            <a:spLocks/>
          </p:cNvSpPr>
          <p:nvPr/>
        </p:nvSpPr>
        <p:spPr bwMode="auto">
          <a:xfrm>
            <a:off x="0" y="-252139"/>
            <a:ext cx="7829449" cy="1068277"/>
          </a:xfrm>
          <a:prstGeom prst="rect">
            <a:avLst/>
          </a:prstGeom>
          <a:noFill/>
          <a:ln w="9525">
            <a:noFill/>
            <a:miter lim="800000"/>
            <a:headEnd/>
            <a:tailEnd/>
          </a:ln>
        </p:spPr>
        <p:txBody>
          <a:bodyPr vert="horz" wrap="square" lIns="91418" tIns="45710" rIns="91418" bIns="45710" numCol="1" anchor="ctr" anchorCtr="0" compatLnSpc="1">
            <a:prstTxWarp prst="textNoShape">
              <a:avLst/>
            </a:prstTxWarp>
          </a:bodyPr>
          <a:lstStyle/>
          <a:p>
            <a:pPr marL="0" marR="0" lvl="0" indent="0" algn="l" defTabSz="809625" rtl="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smtClean="0">
                <a:ln>
                  <a:noFill/>
                </a:ln>
                <a:solidFill>
                  <a:srgbClr val="00004C"/>
                </a:solidFill>
                <a:effectLst/>
                <a:uLnTx/>
                <a:uFillTx/>
                <a:latin typeface="Calibri" pitchFamily="34" charset="0"/>
                <a:ea typeface="+mj-ea"/>
                <a:cs typeface="Arial" pitchFamily="34" charset="0"/>
              </a:rPr>
              <a:t>Diseño</a:t>
            </a:r>
            <a:r>
              <a:rPr kumimoji="0" lang="es-CO" sz="2000" b="1" i="0" u="none" strike="noStrike" kern="0" cap="none" spc="0" normalizeH="0" noProof="0" dirty="0" smtClean="0">
                <a:ln>
                  <a:noFill/>
                </a:ln>
                <a:solidFill>
                  <a:srgbClr val="00004C"/>
                </a:solidFill>
                <a:effectLst/>
                <a:uLnTx/>
                <a:uFillTx/>
                <a:latin typeface="Calibri" pitchFamily="34" charset="0"/>
                <a:ea typeface="+mj-ea"/>
                <a:cs typeface="Arial" pitchFamily="34" charset="0"/>
              </a:rPr>
              <a:t> Conceptual (6)</a:t>
            </a:r>
            <a:endParaRPr kumimoji="0" lang="en-US" sz="2000" b="1" i="0" u="none" strike="noStrike" kern="0" cap="none" spc="0" normalizeH="0" baseline="0" noProof="0" dirty="0">
              <a:ln>
                <a:noFill/>
              </a:ln>
              <a:solidFill>
                <a:srgbClr val="00004C"/>
              </a:solidFill>
              <a:effectLst/>
              <a:uLnTx/>
              <a:uFillTx/>
              <a:latin typeface="Calibri"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9293" y="1116013"/>
            <a:ext cx="9217886" cy="1661314"/>
          </a:xfrm>
          <a:ln w="28575">
            <a:solidFill>
              <a:schemeClr val="tx2"/>
            </a:solidFill>
            <a:prstDash val="sysDot"/>
          </a:ln>
        </p:spPr>
        <p:txBody>
          <a:bodyPr/>
          <a:lstStyle/>
          <a:p>
            <a:pPr>
              <a:lnSpc>
                <a:spcPct val="150000"/>
              </a:lnSpc>
              <a:buNone/>
            </a:pPr>
            <a:r>
              <a:rPr lang="es-CO" dirty="0" smtClean="0">
                <a:latin typeface="Calibri" pitchFamily="34" charset="0"/>
              </a:rPr>
              <a:t>    En el k-</a:t>
            </a:r>
            <a:r>
              <a:rPr lang="es-CO" dirty="0" err="1" smtClean="0">
                <a:latin typeface="Calibri" pitchFamily="34" charset="0"/>
              </a:rPr>
              <a:t>ésimo</a:t>
            </a:r>
            <a:r>
              <a:rPr lang="es-CO" dirty="0" smtClean="0">
                <a:latin typeface="Calibri" pitchFamily="34" charset="0"/>
              </a:rPr>
              <a:t> </a:t>
            </a:r>
            <a:r>
              <a:rPr lang="es-CO" dirty="0" err="1" smtClean="0">
                <a:latin typeface="Calibri" pitchFamily="34" charset="0"/>
              </a:rPr>
              <a:t>subperiodo</a:t>
            </a:r>
            <a:r>
              <a:rPr lang="es-CO" dirty="0" smtClean="0">
                <a:latin typeface="Calibri" pitchFamily="34" charset="0"/>
              </a:rPr>
              <a:t>, el tiempo transcurrido desde el inicio del periodo de despacho es</a:t>
            </a:r>
            <a:r>
              <a:rPr lang="es-CO" i="1" dirty="0" smtClean="0">
                <a:latin typeface="Calibri" pitchFamily="34" charset="0"/>
              </a:rPr>
              <a:t>: t=</a:t>
            </a:r>
            <a:r>
              <a:rPr lang="es-CO" i="1" dirty="0" err="1" smtClean="0">
                <a:latin typeface="Calibri" pitchFamily="34" charset="0"/>
              </a:rPr>
              <a:t>kS</a:t>
            </a:r>
            <a:r>
              <a:rPr lang="es-CO" i="1" baseline="-25000" dirty="0" err="1" smtClean="0">
                <a:latin typeface="Calibri" pitchFamily="34" charset="0"/>
              </a:rPr>
              <a:t>P</a:t>
            </a:r>
            <a:r>
              <a:rPr lang="es-CO" i="1" baseline="-25000" dirty="0" smtClean="0">
                <a:latin typeface="Calibri" pitchFamily="34" charset="0"/>
              </a:rPr>
              <a:t> </a:t>
            </a:r>
            <a:r>
              <a:rPr lang="es-CO" dirty="0" smtClean="0">
                <a:latin typeface="Calibri" pitchFamily="34" charset="0"/>
              </a:rPr>
              <a:t>donde </a:t>
            </a:r>
            <a:r>
              <a:rPr lang="es-CO" i="1" dirty="0" smtClean="0">
                <a:latin typeface="Calibri" pitchFamily="34" charset="0"/>
              </a:rPr>
              <a:t>S</a:t>
            </a:r>
            <a:r>
              <a:rPr lang="es-CO" i="1" baseline="-25000" dirty="0" smtClean="0">
                <a:latin typeface="Calibri" pitchFamily="34" charset="0"/>
              </a:rPr>
              <a:t>P</a:t>
            </a:r>
            <a:r>
              <a:rPr lang="es-CO" baseline="-25000" dirty="0" smtClean="0">
                <a:latin typeface="Calibri" pitchFamily="34" charset="0"/>
              </a:rPr>
              <a:t> </a:t>
            </a:r>
            <a:r>
              <a:rPr lang="es-CO" dirty="0" smtClean="0">
                <a:latin typeface="Calibri" pitchFamily="34" charset="0"/>
              </a:rPr>
              <a:t>es el periodo de muestreo (3 minutos). La potencia promedio generada por la planta es                  ; para corregir el error de energía:               	             se requiere aplicar la nueva referencia </a:t>
            </a:r>
            <a:r>
              <a:rPr lang="es-CO" i="1" dirty="0" smtClean="0">
                <a:latin typeface="Calibri" pitchFamily="34" charset="0"/>
              </a:rPr>
              <a:t>P</a:t>
            </a:r>
            <a:r>
              <a:rPr lang="es-CO" i="1" baseline="-25000" dirty="0" smtClean="0">
                <a:latin typeface="Calibri" pitchFamily="34" charset="0"/>
              </a:rPr>
              <a:t>r</a:t>
            </a:r>
            <a:r>
              <a:rPr lang="es-CO" i="1" dirty="0" smtClean="0">
                <a:latin typeface="Calibri" pitchFamily="34" charset="0"/>
              </a:rPr>
              <a:t>(k, H) </a:t>
            </a:r>
            <a:r>
              <a:rPr lang="es-CO" dirty="0" smtClean="0">
                <a:latin typeface="Calibri" pitchFamily="34" charset="0"/>
              </a:rPr>
              <a:t>desde </a:t>
            </a:r>
            <a:r>
              <a:rPr lang="es-CO" i="1" dirty="0" err="1" smtClean="0">
                <a:latin typeface="Calibri" pitchFamily="34" charset="0"/>
              </a:rPr>
              <a:t>kS</a:t>
            </a:r>
            <a:r>
              <a:rPr lang="es-CO" i="1" baseline="-25000" dirty="0" err="1" smtClean="0">
                <a:latin typeface="Calibri" pitchFamily="34" charset="0"/>
              </a:rPr>
              <a:t>P</a:t>
            </a:r>
            <a:r>
              <a:rPr lang="es-CO" dirty="0" smtClean="0">
                <a:latin typeface="Calibri" pitchFamily="34" charset="0"/>
              </a:rPr>
              <a:t> hasta el final del horizonte de control </a:t>
            </a:r>
            <a:r>
              <a:rPr lang="es-CO" i="1" dirty="0" smtClean="0">
                <a:latin typeface="Calibri" pitchFamily="34" charset="0"/>
              </a:rPr>
              <a:t>H;</a:t>
            </a:r>
            <a:r>
              <a:rPr lang="es-CO" dirty="0" smtClean="0">
                <a:latin typeface="Calibri" pitchFamily="34" charset="0"/>
              </a:rPr>
              <a:t> igualando las dos energías:                                                                 , se obtiene la ley de control para la potencia constante con el horizonte de control </a:t>
            </a:r>
            <a:r>
              <a:rPr lang="es-CO" i="1" dirty="0" smtClean="0">
                <a:latin typeface="Calibri" pitchFamily="34" charset="0"/>
              </a:rPr>
              <a:t>H</a:t>
            </a:r>
            <a:r>
              <a:rPr lang="es-CO" dirty="0" smtClean="0">
                <a:latin typeface="Calibri" pitchFamily="34" charset="0"/>
              </a:rPr>
              <a:t>, respetando los valores máximos y mínimos de potencia para la planta:</a:t>
            </a:r>
            <a:endParaRPr lang="en-US" dirty="0" smtClean="0">
              <a:latin typeface="Calibri" pitchFamily="34" charset="0"/>
            </a:endParaRPr>
          </a:p>
          <a:p>
            <a:pPr>
              <a:lnSpc>
                <a:spcPct val="150000"/>
              </a:lnSpc>
            </a:pPr>
            <a:endParaRPr lang="en-US" dirty="0">
              <a:latin typeface="Calibri" pitchFamily="34" charset="0"/>
            </a:endParaRPr>
          </a:p>
        </p:txBody>
      </p:sp>
      <p:pic>
        <p:nvPicPr>
          <p:cNvPr id="4" name="3 Imagen"/>
          <p:cNvPicPr/>
          <p:nvPr/>
        </p:nvPicPr>
        <p:blipFill>
          <a:blip r:embed="rId3" cstate="print"/>
          <a:srcRect/>
          <a:stretch>
            <a:fillRect/>
          </a:stretch>
        </p:blipFill>
        <p:spPr bwMode="auto">
          <a:xfrm>
            <a:off x="4972047" y="3134517"/>
            <a:ext cx="5472608" cy="2601828"/>
          </a:xfrm>
          <a:prstGeom prst="rect">
            <a:avLst/>
          </a:prstGeom>
          <a:noFill/>
          <a:ln w="28575">
            <a:solidFill>
              <a:schemeClr val="tx2">
                <a:lumMod val="40000"/>
                <a:lumOff val="60000"/>
              </a:schemeClr>
            </a:solidFill>
            <a:miter lim="800000"/>
            <a:headEnd/>
            <a:tailEnd/>
          </a:ln>
          <a:effectLst>
            <a:outerShdw blurRad="50800" dist="38100" algn="l" rotWithShape="0">
              <a:prstClr val="black">
                <a:alpha val="40000"/>
              </a:prstClr>
            </a:outerShdw>
          </a:effectLst>
        </p:spPr>
      </p:pic>
      <p:sp>
        <p:nvSpPr>
          <p:cNvPr id="6" name="1 Título"/>
          <p:cNvSpPr txBox="1">
            <a:spLocks/>
          </p:cNvSpPr>
          <p:nvPr/>
        </p:nvSpPr>
        <p:spPr bwMode="auto">
          <a:xfrm>
            <a:off x="0" y="-252139"/>
            <a:ext cx="7829449" cy="1068277"/>
          </a:xfrm>
          <a:prstGeom prst="rect">
            <a:avLst/>
          </a:prstGeom>
          <a:noFill/>
          <a:ln w="9525">
            <a:noFill/>
            <a:miter lim="800000"/>
            <a:headEnd/>
            <a:tailEnd/>
          </a:ln>
        </p:spPr>
        <p:txBody>
          <a:bodyPr vert="horz" wrap="square" lIns="91418" tIns="45710" rIns="91418" bIns="45710" numCol="1" anchor="ctr" anchorCtr="0" compatLnSpc="1">
            <a:prstTxWarp prst="textNoShape">
              <a:avLst/>
            </a:prstTxWarp>
          </a:bodyPr>
          <a:lstStyle/>
          <a:p>
            <a:pPr marL="0" marR="0" lvl="0" indent="0" algn="l" defTabSz="809625" rtl="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smtClean="0">
                <a:ln>
                  <a:noFill/>
                </a:ln>
                <a:solidFill>
                  <a:srgbClr val="00004C"/>
                </a:solidFill>
                <a:effectLst/>
                <a:uLnTx/>
                <a:uFillTx/>
                <a:latin typeface="Calibri" pitchFamily="34" charset="0"/>
                <a:ea typeface="+mj-ea"/>
                <a:cs typeface="Arial" pitchFamily="34" charset="0"/>
              </a:rPr>
              <a:t>Diseño</a:t>
            </a:r>
            <a:r>
              <a:rPr kumimoji="0" lang="es-CO" sz="2000" b="1" i="0" u="none" strike="noStrike" kern="0" cap="none" spc="0" normalizeH="0" noProof="0" dirty="0" smtClean="0">
                <a:ln>
                  <a:noFill/>
                </a:ln>
                <a:solidFill>
                  <a:srgbClr val="00004C"/>
                </a:solidFill>
                <a:effectLst/>
                <a:uLnTx/>
                <a:uFillTx/>
                <a:latin typeface="Calibri" pitchFamily="34" charset="0"/>
                <a:ea typeface="+mj-ea"/>
                <a:cs typeface="Arial" pitchFamily="34" charset="0"/>
              </a:rPr>
              <a:t> Conceptual (6.1)</a:t>
            </a:r>
            <a:endParaRPr kumimoji="0" lang="en-US" sz="2000" b="1" i="0" u="none" strike="noStrike" kern="0" cap="none" spc="0" normalizeH="0" baseline="0" noProof="0" dirty="0">
              <a:ln>
                <a:noFill/>
              </a:ln>
              <a:solidFill>
                <a:srgbClr val="00004C"/>
              </a:solidFill>
              <a:effectLst/>
              <a:uLnTx/>
              <a:uFillTx/>
              <a:latin typeface="Calibri" pitchFamily="34" charset="0"/>
              <a:ea typeface="+mj-ea"/>
              <a:cs typeface="Arial" pitchFamily="34" charset="0"/>
            </a:endParaRPr>
          </a:p>
        </p:txBody>
      </p:sp>
      <p:graphicFrame>
        <p:nvGraphicFramePr>
          <p:cNvPr id="1026" name="Object 2"/>
          <p:cNvGraphicFramePr>
            <a:graphicFrameLocks noChangeAspect="1"/>
          </p:cNvGraphicFramePr>
          <p:nvPr/>
        </p:nvGraphicFramePr>
        <p:xfrm>
          <a:off x="6280151" y="1491443"/>
          <a:ext cx="785818" cy="428628"/>
        </p:xfrm>
        <a:graphic>
          <a:graphicData uri="http://schemas.openxmlformats.org/presentationml/2006/ole">
            <p:oleObj spid="_x0000_s1026" name="Ecuación" r:id="rId4" imgW="698400" imgH="380880" progId="Equation.3">
              <p:embed/>
            </p:oleObj>
          </a:graphicData>
        </a:graphic>
      </p:graphicFrame>
      <p:sp>
        <p:nvSpPr>
          <p:cNvPr id="1028" name="Rectangle 4"/>
          <p:cNvSpPr>
            <a:spLocks noChangeArrowheads="1"/>
          </p:cNvSpPr>
          <p:nvPr/>
        </p:nvSpPr>
        <p:spPr bwMode="auto">
          <a:xfrm>
            <a:off x="0" y="0"/>
            <a:ext cx="108013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27" name="Object 3"/>
          <p:cNvGraphicFramePr>
            <a:graphicFrameLocks noChangeAspect="1"/>
          </p:cNvGraphicFramePr>
          <p:nvPr/>
        </p:nvGraphicFramePr>
        <p:xfrm>
          <a:off x="748625" y="1848633"/>
          <a:ext cx="1337319" cy="285752"/>
        </p:xfrm>
        <a:graphic>
          <a:graphicData uri="http://schemas.openxmlformats.org/presentationml/2006/ole">
            <p:oleObj spid="_x0000_s1027" name="Ecuación" r:id="rId5" imgW="1117600" imgH="241300" progId="Equation.3">
              <p:embed/>
            </p:oleObj>
          </a:graphicData>
        </a:graphic>
      </p:graphicFrame>
      <p:pic>
        <p:nvPicPr>
          <p:cNvPr id="8" name="7 Imagen"/>
          <p:cNvPicPr/>
          <p:nvPr/>
        </p:nvPicPr>
        <p:blipFill>
          <a:blip r:embed="rId6" cstate="print"/>
          <a:srcRect/>
          <a:stretch>
            <a:fillRect/>
          </a:stretch>
        </p:blipFill>
        <p:spPr bwMode="auto">
          <a:xfrm>
            <a:off x="542891" y="2848765"/>
            <a:ext cx="4143404" cy="3028697"/>
          </a:xfrm>
          <a:prstGeom prst="rect">
            <a:avLst/>
          </a:prstGeom>
          <a:noFill/>
          <a:ln w="9525">
            <a:noFill/>
            <a:miter lim="800000"/>
            <a:headEnd/>
            <a:tailEnd/>
          </a:ln>
        </p:spPr>
      </p:pic>
      <p:graphicFrame>
        <p:nvGraphicFramePr>
          <p:cNvPr id="9" name="8 Objeto"/>
          <p:cNvGraphicFramePr>
            <a:graphicFrameLocks noChangeAspect="1"/>
          </p:cNvGraphicFramePr>
          <p:nvPr/>
        </p:nvGraphicFramePr>
        <p:xfrm>
          <a:off x="2971783" y="2134385"/>
          <a:ext cx="2534824" cy="312738"/>
        </p:xfrm>
        <a:graphic>
          <a:graphicData uri="http://schemas.openxmlformats.org/presentationml/2006/ole">
            <p:oleObj spid="_x0000_s1029" name="Ecuación" r:id="rId7" imgW="1955520" imgH="241200" progId="Equation.3">
              <p:embed/>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80195" y="419873"/>
            <a:ext cx="8857846" cy="3143272"/>
          </a:xfrm>
          <a:ln w="19050">
            <a:solidFill>
              <a:schemeClr val="tx2">
                <a:lumMod val="60000"/>
                <a:lumOff val="40000"/>
              </a:schemeClr>
            </a:solidFill>
          </a:ln>
        </p:spPr>
        <p:txBody>
          <a:bodyPr/>
          <a:lstStyle/>
          <a:p>
            <a:pPr>
              <a:lnSpc>
                <a:spcPct val="150000"/>
              </a:lnSpc>
            </a:pPr>
            <a:r>
              <a:rPr lang="es-CO" dirty="0" smtClean="0">
                <a:latin typeface="Calibri" pitchFamily="34" charset="0"/>
              </a:rPr>
              <a:t>Con esta estrategia</a:t>
            </a:r>
            <a:r>
              <a:rPr lang="es-CO" i="1" dirty="0" smtClean="0">
                <a:latin typeface="Calibri" pitchFamily="34" charset="0"/>
              </a:rPr>
              <a:t>, P</a:t>
            </a:r>
            <a:r>
              <a:rPr lang="es-CO" i="1" baseline="-25000" dirty="0" smtClean="0">
                <a:latin typeface="Calibri" pitchFamily="34" charset="0"/>
              </a:rPr>
              <a:t>r</a:t>
            </a:r>
            <a:r>
              <a:rPr lang="es-CO" i="1" dirty="0" smtClean="0">
                <a:latin typeface="Calibri" pitchFamily="34" charset="0"/>
              </a:rPr>
              <a:t>(k, H) </a:t>
            </a:r>
            <a:r>
              <a:rPr lang="es-CO" dirty="0" smtClean="0">
                <a:latin typeface="Calibri" pitchFamily="34" charset="0"/>
              </a:rPr>
              <a:t>se aplica en el </a:t>
            </a:r>
            <a:r>
              <a:rPr lang="es-CO" dirty="0" err="1" smtClean="0">
                <a:latin typeface="Calibri" pitchFamily="34" charset="0"/>
              </a:rPr>
              <a:t>subperiodo</a:t>
            </a:r>
            <a:r>
              <a:rPr lang="es-CO" dirty="0" smtClean="0">
                <a:latin typeface="Calibri" pitchFamily="34" charset="0"/>
              </a:rPr>
              <a:t> </a:t>
            </a:r>
            <a:r>
              <a:rPr lang="es-CO" i="1" dirty="0" smtClean="0">
                <a:latin typeface="Calibri" pitchFamily="34" charset="0"/>
              </a:rPr>
              <a:t>k</a:t>
            </a:r>
            <a:r>
              <a:rPr lang="es-CO" dirty="0" smtClean="0">
                <a:latin typeface="Calibri" pitchFamily="34" charset="0"/>
              </a:rPr>
              <a:t>, en la próxima muestra de energía </a:t>
            </a:r>
            <a:r>
              <a:rPr lang="es-CO" i="1" dirty="0" smtClean="0">
                <a:latin typeface="Calibri" pitchFamily="34" charset="0"/>
              </a:rPr>
              <a:t>k+1</a:t>
            </a:r>
            <a:r>
              <a:rPr lang="es-CO" dirty="0" smtClean="0">
                <a:latin typeface="Calibri" pitchFamily="34" charset="0"/>
              </a:rPr>
              <a:t>, la potencia de referencia, </a:t>
            </a:r>
            <a:r>
              <a:rPr lang="es-CO" i="1" dirty="0" smtClean="0">
                <a:latin typeface="Calibri" pitchFamily="34" charset="0"/>
              </a:rPr>
              <a:t>P</a:t>
            </a:r>
            <a:r>
              <a:rPr lang="es-CO" i="1" baseline="-25000" dirty="0" smtClean="0">
                <a:latin typeface="Calibri" pitchFamily="34" charset="0"/>
              </a:rPr>
              <a:t>r</a:t>
            </a:r>
            <a:r>
              <a:rPr lang="es-CO" i="1" dirty="0" smtClean="0">
                <a:latin typeface="Calibri" pitchFamily="34" charset="0"/>
              </a:rPr>
              <a:t>(k+1, H) </a:t>
            </a:r>
            <a:r>
              <a:rPr lang="es-CO" dirty="0" smtClean="0">
                <a:latin typeface="Calibri" pitchFamily="34" charset="0"/>
              </a:rPr>
              <a:t>será recalculada y aplicada, y así sucesivamente hasta el último </a:t>
            </a:r>
            <a:r>
              <a:rPr lang="es-CO" dirty="0" err="1" smtClean="0">
                <a:latin typeface="Calibri" pitchFamily="34" charset="0"/>
              </a:rPr>
              <a:t>subintervalo</a:t>
            </a:r>
            <a:r>
              <a:rPr lang="es-CO" dirty="0" smtClean="0">
                <a:latin typeface="Calibri" pitchFamily="34" charset="0"/>
              </a:rPr>
              <a:t> </a:t>
            </a:r>
            <a:r>
              <a:rPr lang="es-CO" i="1" dirty="0" smtClean="0">
                <a:latin typeface="Calibri" pitchFamily="34" charset="0"/>
              </a:rPr>
              <a:t>N-1</a:t>
            </a:r>
            <a:r>
              <a:rPr lang="es-CO" dirty="0" smtClean="0">
                <a:latin typeface="Calibri" pitchFamily="34" charset="0"/>
              </a:rPr>
              <a:t>, lo cual corresponde a una estrategia de control con horizonte en retroceso [5].</a:t>
            </a:r>
            <a:endParaRPr lang="en-US" dirty="0" smtClean="0">
              <a:latin typeface="Calibri" pitchFamily="34" charset="0"/>
            </a:endParaRPr>
          </a:p>
          <a:p>
            <a:pPr>
              <a:lnSpc>
                <a:spcPct val="150000"/>
              </a:lnSpc>
            </a:pPr>
            <a:r>
              <a:rPr lang="es-CO" dirty="0" smtClean="0">
                <a:latin typeface="Calibri" pitchFamily="34" charset="0"/>
              </a:rPr>
              <a:t>La referencia </a:t>
            </a:r>
            <a:r>
              <a:rPr lang="es-CO" i="1" dirty="0" smtClean="0">
                <a:latin typeface="Calibri" pitchFamily="34" charset="0"/>
              </a:rPr>
              <a:t>P</a:t>
            </a:r>
            <a:r>
              <a:rPr lang="es-CO" i="1" baseline="-25000" dirty="0" smtClean="0">
                <a:latin typeface="Calibri" pitchFamily="34" charset="0"/>
              </a:rPr>
              <a:t>r</a:t>
            </a:r>
            <a:r>
              <a:rPr lang="es-CO" i="1" dirty="0" smtClean="0">
                <a:latin typeface="Calibri" pitchFamily="34" charset="0"/>
              </a:rPr>
              <a:t>(k, H) </a:t>
            </a:r>
            <a:r>
              <a:rPr lang="es-CO" dirty="0" smtClean="0">
                <a:latin typeface="Calibri" pitchFamily="34" charset="0"/>
              </a:rPr>
              <a:t>se aplica hasta que la corrección real de la energía en la planta: </a:t>
            </a:r>
            <a:r>
              <a:rPr lang="es-CO" i="1" dirty="0" smtClean="0">
                <a:latin typeface="Calibri" pitchFamily="34" charset="0"/>
              </a:rPr>
              <a:t>∫(P(t)-P</a:t>
            </a:r>
            <a:r>
              <a:rPr lang="es-CO" i="1" baseline="-25000" dirty="0" smtClean="0">
                <a:latin typeface="Calibri" pitchFamily="34" charset="0"/>
              </a:rPr>
              <a:t>d</a:t>
            </a:r>
            <a:r>
              <a:rPr lang="es-CO" i="1" dirty="0" smtClean="0">
                <a:latin typeface="Calibri" pitchFamily="34" charset="0"/>
              </a:rPr>
              <a:t>)</a:t>
            </a:r>
            <a:r>
              <a:rPr lang="es-CO" i="1" baseline="-25000" dirty="0" smtClean="0">
                <a:latin typeface="Calibri" pitchFamily="34" charset="0"/>
              </a:rPr>
              <a:t> </a:t>
            </a:r>
            <a:r>
              <a:rPr lang="es-CO" i="1" dirty="0" err="1" smtClean="0">
                <a:latin typeface="Calibri" pitchFamily="34" charset="0"/>
              </a:rPr>
              <a:t>dt</a:t>
            </a:r>
            <a:r>
              <a:rPr lang="es-CO" dirty="0" smtClean="0">
                <a:latin typeface="Calibri" pitchFamily="34" charset="0"/>
              </a:rPr>
              <a:t> sea igual al error de energía </a:t>
            </a:r>
            <a:r>
              <a:rPr lang="es-CO" i="1" dirty="0" smtClean="0">
                <a:latin typeface="Calibri" pitchFamily="34" charset="0"/>
              </a:rPr>
              <a:t>(P</a:t>
            </a:r>
            <a:r>
              <a:rPr lang="es-CO" i="1" baseline="-25000" dirty="0" smtClean="0">
                <a:latin typeface="Calibri" pitchFamily="34" charset="0"/>
              </a:rPr>
              <a:t>d</a:t>
            </a:r>
            <a:r>
              <a:rPr lang="es-CO" i="1" dirty="0" smtClean="0">
                <a:latin typeface="Calibri" pitchFamily="34" charset="0"/>
              </a:rPr>
              <a:t> – P(k))</a:t>
            </a:r>
            <a:r>
              <a:rPr lang="es-CO" i="1" dirty="0" err="1" smtClean="0">
                <a:latin typeface="Calibri" pitchFamily="34" charset="0"/>
              </a:rPr>
              <a:t>kS</a:t>
            </a:r>
            <a:r>
              <a:rPr lang="es-CO" i="1" baseline="-25000" dirty="0" err="1" smtClean="0">
                <a:latin typeface="Calibri" pitchFamily="34" charset="0"/>
              </a:rPr>
              <a:t>P</a:t>
            </a:r>
            <a:r>
              <a:rPr lang="es-CO" dirty="0" err="1" smtClean="0">
                <a:latin typeface="Calibri" pitchFamily="34" charset="0"/>
              </a:rPr>
              <a:t>.El</a:t>
            </a:r>
            <a:r>
              <a:rPr lang="es-CO" dirty="0" smtClean="0">
                <a:latin typeface="Calibri" pitchFamily="34" charset="0"/>
              </a:rPr>
              <a:t> cálculo de (1) no tiene en cuenta la restricción de variación de la potencia en rampa con pendiente </a:t>
            </a:r>
            <a:r>
              <a:rPr lang="es-CO" i="1" dirty="0" err="1" smtClean="0">
                <a:latin typeface="Calibri" pitchFamily="34" charset="0"/>
              </a:rPr>
              <a:t>V</a:t>
            </a:r>
            <a:r>
              <a:rPr lang="es-CO" i="1" baseline="-25000" dirty="0" err="1" smtClean="0">
                <a:latin typeface="Calibri" pitchFamily="34" charset="0"/>
              </a:rPr>
              <a:t>m</a:t>
            </a:r>
            <a:r>
              <a:rPr lang="es-CO" dirty="0" smtClean="0">
                <a:latin typeface="Calibri" pitchFamily="34" charset="0"/>
              </a:rPr>
              <a:t> impuesta por el LFC y su dinámica de lazo cerrado.  Por ello la duración de la acción se corrige con el área  de la energía requerida por la referencia </a:t>
            </a:r>
            <a:r>
              <a:rPr lang="es-CO" i="1" dirty="0" smtClean="0">
                <a:latin typeface="Calibri" pitchFamily="34" charset="0"/>
              </a:rPr>
              <a:t>P</a:t>
            </a:r>
            <a:r>
              <a:rPr lang="es-CO" i="1" baseline="-25000" dirty="0" smtClean="0">
                <a:latin typeface="Calibri" pitchFamily="34" charset="0"/>
              </a:rPr>
              <a:t>r</a:t>
            </a:r>
            <a:r>
              <a:rPr lang="es-CO" i="1" dirty="0" smtClean="0">
                <a:latin typeface="Calibri" pitchFamily="34" charset="0"/>
              </a:rPr>
              <a:t>(t, H)</a:t>
            </a:r>
            <a:r>
              <a:rPr lang="es-CO" dirty="0" smtClean="0">
                <a:latin typeface="Calibri" pitchFamily="34" charset="0"/>
              </a:rPr>
              <a:t> para buscar el equilibrio Pr(t, H)=Pd; esta energía se aproxima al área triangular (P(t)-Pd)2/2Vm, así:</a:t>
            </a:r>
            <a:endParaRPr lang="en-US" dirty="0">
              <a:latin typeface="Calibri" pitchFamily="34" charset="0"/>
            </a:endParaRPr>
          </a:p>
        </p:txBody>
      </p:sp>
      <p:pic>
        <p:nvPicPr>
          <p:cNvPr id="5" name="4 Imagen"/>
          <p:cNvPicPr/>
          <p:nvPr/>
        </p:nvPicPr>
        <p:blipFill>
          <a:blip r:embed="rId3" cstate="print"/>
          <a:srcRect/>
          <a:stretch>
            <a:fillRect/>
          </a:stretch>
        </p:blipFill>
        <p:spPr bwMode="auto">
          <a:xfrm>
            <a:off x="5186361" y="4261565"/>
            <a:ext cx="5357850" cy="2016224"/>
          </a:xfrm>
          <a:prstGeom prst="rect">
            <a:avLst/>
          </a:prstGeom>
          <a:noFill/>
          <a:ln w="9525">
            <a:noFill/>
            <a:miter lim="800000"/>
            <a:headEnd/>
            <a:tailEnd/>
          </a:ln>
        </p:spPr>
      </p:pic>
      <p:sp>
        <p:nvSpPr>
          <p:cNvPr id="7" name="1 Título"/>
          <p:cNvSpPr txBox="1">
            <a:spLocks/>
          </p:cNvSpPr>
          <p:nvPr/>
        </p:nvSpPr>
        <p:spPr bwMode="auto">
          <a:xfrm>
            <a:off x="0" y="-252139"/>
            <a:ext cx="7829449" cy="1068277"/>
          </a:xfrm>
          <a:prstGeom prst="rect">
            <a:avLst/>
          </a:prstGeom>
          <a:noFill/>
          <a:ln w="9525">
            <a:noFill/>
            <a:miter lim="800000"/>
            <a:headEnd/>
            <a:tailEnd/>
          </a:ln>
        </p:spPr>
        <p:txBody>
          <a:bodyPr vert="horz" wrap="square" lIns="91418" tIns="45710" rIns="91418" bIns="45710" numCol="1" anchor="ctr" anchorCtr="0" compatLnSpc="1">
            <a:prstTxWarp prst="textNoShape">
              <a:avLst/>
            </a:prstTxWarp>
          </a:bodyPr>
          <a:lstStyle/>
          <a:p>
            <a:pPr marL="0" marR="0" lvl="0" indent="0" algn="l" defTabSz="809625" rtl="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smtClean="0">
                <a:ln>
                  <a:noFill/>
                </a:ln>
                <a:solidFill>
                  <a:srgbClr val="00004C"/>
                </a:solidFill>
                <a:effectLst/>
                <a:uLnTx/>
                <a:uFillTx/>
                <a:latin typeface="Calibri" pitchFamily="34" charset="0"/>
                <a:ea typeface="+mj-ea"/>
                <a:cs typeface="Arial" pitchFamily="34" charset="0"/>
              </a:rPr>
              <a:t>Diseño</a:t>
            </a:r>
            <a:r>
              <a:rPr kumimoji="0" lang="es-CO" sz="2000" b="1" i="0" u="none" strike="noStrike" kern="0" cap="none" spc="0" normalizeH="0" noProof="0" dirty="0" smtClean="0">
                <a:ln>
                  <a:noFill/>
                </a:ln>
                <a:solidFill>
                  <a:srgbClr val="00004C"/>
                </a:solidFill>
                <a:effectLst/>
                <a:uLnTx/>
                <a:uFillTx/>
                <a:latin typeface="Calibri" pitchFamily="34" charset="0"/>
                <a:ea typeface="+mj-ea"/>
                <a:cs typeface="Arial" pitchFamily="34" charset="0"/>
              </a:rPr>
              <a:t> Conceptual (6.2)</a:t>
            </a:r>
            <a:endParaRPr kumimoji="0" lang="en-US" sz="2000" b="1" i="0" u="none" strike="noStrike" kern="0" cap="none" spc="0" normalizeH="0" baseline="0" noProof="0" dirty="0">
              <a:ln>
                <a:noFill/>
              </a:ln>
              <a:solidFill>
                <a:srgbClr val="00004C"/>
              </a:solidFill>
              <a:effectLst/>
              <a:uLnTx/>
              <a:uFillTx/>
              <a:latin typeface="Calibri" pitchFamily="34" charset="0"/>
              <a:ea typeface="+mj-ea"/>
              <a:cs typeface="Arial" pitchFamily="34" charset="0"/>
            </a:endParaRPr>
          </a:p>
        </p:txBody>
      </p:sp>
      <p:grpSp>
        <p:nvGrpSpPr>
          <p:cNvPr id="6" name="Group 19"/>
          <p:cNvGrpSpPr>
            <a:grpSpLocks noChangeAspect="1"/>
          </p:cNvGrpSpPr>
          <p:nvPr/>
        </p:nvGrpSpPr>
        <p:grpSpPr bwMode="auto">
          <a:xfrm>
            <a:off x="185701" y="3563145"/>
            <a:ext cx="5000625" cy="3217862"/>
            <a:chOff x="1702" y="1427"/>
            <a:chExt cx="6724" cy="4328"/>
          </a:xfrm>
        </p:grpSpPr>
        <p:sp>
          <p:nvSpPr>
            <p:cNvPr id="8" name="AutoShape 45"/>
            <p:cNvSpPr>
              <a:spLocks noChangeAspect="1" noChangeArrowheads="1" noTextEdit="1"/>
            </p:cNvSpPr>
            <p:nvPr/>
          </p:nvSpPr>
          <p:spPr bwMode="auto">
            <a:xfrm>
              <a:off x="1702" y="1427"/>
              <a:ext cx="6724" cy="4328"/>
            </a:xfrm>
            <a:prstGeom prst="rect">
              <a:avLst/>
            </a:prstGeom>
            <a:noFill/>
            <a:ln w="9525">
              <a:noFill/>
              <a:miter lim="800000"/>
              <a:headEnd/>
              <a:tailEnd/>
            </a:ln>
          </p:spPr>
          <p:txBody>
            <a:bodyPr/>
            <a:lstStyle/>
            <a:p>
              <a:endParaRPr lang="es-ES"/>
            </a:p>
          </p:txBody>
        </p:sp>
        <p:sp>
          <p:nvSpPr>
            <p:cNvPr id="9" name="Line 44"/>
            <p:cNvSpPr>
              <a:spLocks noChangeShapeType="1"/>
            </p:cNvSpPr>
            <p:nvPr/>
          </p:nvSpPr>
          <p:spPr bwMode="auto">
            <a:xfrm>
              <a:off x="2502" y="1427"/>
              <a:ext cx="0" cy="4168"/>
            </a:xfrm>
            <a:prstGeom prst="line">
              <a:avLst/>
            </a:prstGeom>
            <a:noFill/>
            <a:ln w="9525">
              <a:solidFill>
                <a:srgbClr val="000000"/>
              </a:solidFill>
              <a:round/>
              <a:headEnd type="triangle" w="med" len="med"/>
              <a:tailEnd type="triangle" w="med" len="med"/>
            </a:ln>
          </p:spPr>
          <p:txBody>
            <a:bodyPr/>
            <a:lstStyle/>
            <a:p>
              <a:endParaRPr lang="es-ES"/>
            </a:p>
          </p:txBody>
        </p:sp>
        <p:sp>
          <p:nvSpPr>
            <p:cNvPr id="10" name="Line 43"/>
            <p:cNvSpPr>
              <a:spLocks noChangeShapeType="1"/>
            </p:cNvSpPr>
            <p:nvPr/>
          </p:nvSpPr>
          <p:spPr bwMode="auto">
            <a:xfrm>
              <a:off x="1862" y="3511"/>
              <a:ext cx="6564" cy="1"/>
            </a:xfrm>
            <a:prstGeom prst="line">
              <a:avLst/>
            </a:prstGeom>
            <a:noFill/>
            <a:ln w="9525">
              <a:solidFill>
                <a:srgbClr val="000000"/>
              </a:solidFill>
              <a:round/>
              <a:headEnd/>
              <a:tailEnd type="arrow" w="med" len="med"/>
            </a:ln>
          </p:spPr>
          <p:txBody>
            <a:bodyPr/>
            <a:lstStyle/>
            <a:p>
              <a:endParaRPr lang="es-ES"/>
            </a:p>
          </p:txBody>
        </p:sp>
        <p:graphicFrame>
          <p:nvGraphicFramePr>
            <p:cNvPr id="11" name="Object 42"/>
            <p:cNvGraphicFramePr>
              <a:graphicFrameLocks noChangeAspect="1"/>
            </p:cNvGraphicFramePr>
            <p:nvPr/>
          </p:nvGraphicFramePr>
          <p:xfrm>
            <a:off x="1702" y="3172"/>
            <a:ext cx="267" cy="339"/>
          </p:xfrm>
          <a:graphic>
            <a:graphicData uri="http://schemas.openxmlformats.org/presentationml/2006/ole">
              <p:oleObj spid="_x0000_s13313" name="Ecuación" r:id="rId4" imgW="190417" imgH="241195" progId="Equation.3">
                <p:embed/>
              </p:oleObj>
            </a:graphicData>
          </a:graphic>
        </p:graphicFrame>
        <p:graphicFrame>
          <p:nvGraphicFramePr>
            <p:cNvPr id="12" name="Object 41"/>
            <p:cNvGraphicFramePr>
              <a:graphicFrameLocks noChangeAspect="1"/>
            </p:cNvGraphicFramePr>
            <p:nvPr/>
          </p:nvGraphicFramePr>
          <p:xfrm>
            <a:off x="2236" y="1587"/>
            <a:ext cx="231" cy="249"/>
          </p:xfrm>
          <a:graphic>
            <a:graphicData uri="http://schemas.openxmlformats.org/presentationml/2006/ole">
              <p:oleObj spid="_x0000_s13314" name="Ecuación" r:id="rId5" imgW="164814" imgH="177492" progId="Equation.3">
                <p:embed/>
              </p:oleObj>
            </a:graphicData>
          </a:graphic>
        </p:graphicFrame>
        <p:sp>
          <p:nvSpPr>
            <p:cNvPr id="13" name="Line 40"/>
            <p:cNvSpPr>
              <a:spLocks noChangeShapeType="1"/>
            </p:cNvSpPr>
            <p:nvPr/>
          </p:nvSpPr>
          <p:spPr bwMode="auto">
            <a:xfrm>
              <a:off x="2502" y="4227"/>
              <a:ext cx="2242" cy="1"/>
            </a:xfrm>
            <a:prstGeom prst="line">
              <a:avLst/>
            </a:prstGeom>
            <a:noFill/>
            <a:ln w="19050">
              <a:solidFill>
                <a:srgbClr val="993300"/>
              </a:solidFill>
              <a:round/>
              <a:headEnd/>
              <a:tailEnd/>
            </a:ln>
          </p:spPr>
          <p:txBody>
            <a:bodyPr/>
            <a:lstStyle/>
            <a:p>
              <a:endParaRPr lang="es-ES"/>
            </a:p>
          </p:txBody>
        </p:sp>
        <p:graphicFrame>
          <p:nvGraphicFramePr>
            <p:cNvPr id="14" name="Object 39"/>
            <p:cNvGraphicFramePr>
              <a:graphicFrameLocks noChangeAspect="1"/>
            </p:cNvGraphicFramePr>
            <p:nvPr/>
          </p:nvGraphicFramePr>
          <p:xfrm>
            <a:off x="4588" y="3512"/>
            <a:ext cx="178" cy="249"/>
          </p:xfrm>
          <a:graphic>
            <a:graphicData uri="http://schemas.openxmlformats.org/presentationml/2006/ole">
              <p:oleObj spid="_x0000_s13315" name="Ecuación" r:id="rId6" imgW="126725" imgH="177415" progId="Equation.3">
                <p:embed/>
              </p:oleObj>
            </a:graphicData>
          </a:graphic>
        </p:graphicFrame>
        <p:sp>
          <p:nvSpPr>
            <p:cNvPr id="15" name="Line 38"/>
            <p:cNvSpPr>
              <a:spLocks noChangeShapeType="1"/>
            </p:cNvSpPr>
            <p:nvPr/>
          </p:nvSpPr>
          <p:spPr bwMode="auto">
            <a:xfrm>
              <a:off x="4744" y="3351"/>
              <a:ext cx="0" cy="320"/>
            </a:xfrm>
            <a:prstGeom prst="line">
              <a:avLst/>
            </a:prstGeom>
            <a:noFill/>
            <a:ln w="9525">
              <a:solidFill>
                <a:srgbClr val="000000"/>
              </a:solidFill>
              <a:round/>
              <a:headEnd/>
              <a:tailEnd/>
            </a:ln>
          </p:spPr>
          <p:txBody>
            <a:bodyPr/>
            <a:lstStyle/>
            <a:p>
              <a:endParaRPr lang="es-ES"/>
            </a:p>
          </p:txBody>
        </p:sp>
        <p:sp>
          <p:nvSpPr>
            <p:cNvPr id="16" name="Line 37"/>
            <p:cNvSpPr>
              <a:spLocks noChangeShapeType="1"/>
            </p:cNvSpPr>
            <p:nvPr/>
          </p:nvSpPr>
          <p:spPr bwMode="auto">
            <a:xfrm>
              <a:off x="4766" y="2749"/>
              <a:ext cx="1281" cy="1"/>
            </a:xfrm>
            <a:prstGeom prst="line">
              <a:avLst/>
            </a:prstGeom>
            <a:noFill/>
            <a:ln w="19050">
              <a:solidFill>
                <a:srgbClr val="993300"/>
              </a:solidFill>
              <a:round/>
              <a:headEnd/>
              <a:tailEnd/>
            </a:ln>
          </p:spPr>
          <p:txBody>
            <a:bodyPr/>
            <a:lstStyle/>
            <a:p>
              <a:endParaRPr lang="es-ES"/>
            </a:p>
          </p:txBody>
        </p:sp>
        <p:sp>
          <p:nvSpPr>
            <p:cNvPr id="17" name="Line 36"/>
            <p:cNvSpPr>
              <a:spLocks noChangeShapeType="1"/>
            </p:cNvSpPr>
            <p:nvPr/>
          </p:nvSpPr>
          <p:spPr bwMode="auto">
            <a:xfrm>
              <a:off x="6046" y="3351"/>
              <a:ext cx="1" cy="320"/>
            </a:xfrm>
            <a:prstGeom prst="line">
              <a:avLst/>
            </a:prstGeom>
            <a:noFill/>
            <a:ln w="9525">
              <a:solidFill>
                <a:srgbClr val="000000"/>
              </a:solidFill>
              <a:round/>
              <a:headEnd/>
              <a:tailEnd/>
            </a:ln>
          </p:spPr>
          <p:txBody>
            <a:bodyPr/>
            <a:lstStyle/>
            <a:p>
              <a:endParaRPr lang="es-ES"/>
            </a:p>
          </p:txBody>
        </p:sp>
        <p:sp>
          <p:nvSpPr>
            <p:cNvPr id="18" name="AutoShape 35"/>
            <p:cNvSpPr>
              <a:spLocks/>
            </p:cNvSpPr>
            <p:nvPr/>
          </p:nvSpPr>
          <p:spPr bwMode="auto">
            <a:xfrm>
              <a:off x="2342" y="3511"/>
              <a:ext cx="160" cy="320"/>
            </a:xfrm>
            <a:prstGeom prst="leftBrace">
              <a:avLst>
                <a:gd name="adj1" fmla="val 16667"/>
                <a:gd name="adj2" fmla="val 50000"/>
              </a:avLst>
            </a:prstGeom>
            <a:noFill/>
            <a:ln w="9525">
              <a:solidFill>
                <a:srgbClr val="000000"/>
              </a:solidFill>
              <a:round/>
              <a:headEnd/>
              <a:tailEnd/>
            </a:ln>
          </p:spPr>
          <p:txBody>
            <a:bodyPr/>
            <a:lstStyle/>
            <a:p>
              <a:endParaRPr lang="es-ES"/>
            </a:p>
          </p:txBody>
        </p:sp>
        <p:graphicFrame>
          <p:nvGraphicFramePr>
            <p:cNvPr id="19" name="Object 34"/>
            <p:cNvGraphicFramePr>
              <a:graphicFrameLocks noChangeAspect="1"/>
            </p:cNvGraphicFramePr>
            <p:nvPr/>
          </p:nvGraphicFramePr>
          <p:xfrm>
            <a:off x="2022" y="3511"/>
            <a:ext cx="338" cy="231"/>
          </p:xfrm>
          <a:graphic>
            <a:graphicData uri="http://schemas.openxmlformats.org/presentationml/2006/ole">
              <p:oleObj spid="_x0000_s13316" name="Ecuación" r:id="rId7" imgW="241091" imgH="164957" progId="Equation.3">
                <p:embed/>
              </p:oleObj>
            </a:graphicData>
          </a:graphic>
        </p:graphicFrame>
        <p:graphicFrame>
          <p:nvGraphicFramePr>
            <p:cNvPr id="20" name="Object 33"/>
            <p:cNvGraphicFramePr>
              <a:graphicFrameLocks noChangeAspect="1"/>
            </p:cNvGraphicFramePr>
            <p:nvPr/>
          </p:nvGraphicFramePr>
          <p:xfrm>
            <a:off x="6047" y="3512"/>
            <a:ext cx="398" cy="249"/>
          </p:xfrm>
          <a:graphic>
            <a:graphicData uri="http://schemas.openxmlformats.org/presentationml/2006/ole">
              <p:oleObj spid="_x0000_s13317" name="Ecuación" r:id="rId8" imgW="393359" imgH="177646" progId="Equation.3">
                <p:embed/>
              </p:oleObj>
            </a:graphicData>
          </a:graphic>
        </p:graphicFrame>
        <p:sp>
          <p:nvSpPr>
            <p:cNvPr id="21" name="AutoShape 32"/>
            <p:cNvSpPr>
              <a:spLocks/>
            </p:cNvSpPr>
            <p:nvPr/>
          </p:nvSpPr>
          <p:spPr bwMode="auto">
            <a:xfrm rot="-5400000">
              <a:off x="5224" y="3262"/>
              <a:ext cx="321" cy="1281"/>
            </a:xfrm>
            <a:prstGeom prst="leftBrace">
              <a:avLst>
                <a:gd name="adj1" fmla="val 33255"/>
                <a:gd name="adj2" fmla="val 50000"/>
              </a:avLst>
            </a:prstGeom>
            <a:noFill/>
            <a:ln w="9525">
              <a:solidFill>
                <a:srgbClr val="000000"/>
              </a:solidFill>
              <a:round/>
              <a:headEnd/>
              <a:tailEnd/>
            </a:ln>
          </p:spPr>
          <p:txBody>
            <a:bodyPr/>
            <a:lstStyle/>
            <a:p>
              <a:endParaRPr lang="es-ES"/>
            </a:p>
          </p:txBody>
        </p:sp>
        <p:graphicFrame>
          <p:nvGraphicFramePr>
            <p:cNvPr id="22" name="Object 31"/>
            <p:cNvGraphicFramePr>
              <a:graphicFrameLocks noChangeAspect="1"/>
            </p:cNvGraphicFramePr>
            <p:nvPr/>
          </p:nvGraphicFramePr>
          <p:xfrm>
            <a:off x="5224" y="4134"/>
            <a:ext cx="427" cy="339"/>
          </p:xfrm>
          <a:graphic>
            <a:graphicData uri="http://schemas.openxmlformats.org/presentationml/2006/ole">
              <p:oleObj spid="_x0000_s13318" name="Ecuación" r:id="rId9" imgW="304668" imgH="241195" progId="Equation.3">
                <p:embed/>
              </p:oleObj>
            </a:graphicData>
          </a:graphic>
        </p:graphicFrame>
        <p:graphicFrame>
          <p:nvGraphicFramePr>
            <p:cNvPr id="23" name="Object 30"/>
            <p:cNvGraphicFramePr>
              <a:graphicFrameLocks noChangeAspect="1"/>
            </p:cNvGraphicFramePr>
            <p:nvPr/>
          </p:nvGraphicFramePr>
          <p:xfrm>
            <a:off x="2905" y="1849"/>
            <a:ext cx="2240" cy="481"/>
          </p:xfrm>
          <a:graphic>
            <a:graphicData uri="http://schemas.openxmlformats.org/presentationml/2006/ole">
              <p:oleObj spid="_x0000_s13319" name="Ecuación" r:id="rId10" imgW="1600200" imgH="342900" progId="Equation.3">
                <p:embed/>
              </p:oleObj>
            </a:graphicData>
          </a:graphic>
        </p:graphicFrame>
        <p:sp>
          <p:nvSpPr>
            <p:cNvPr id="24" name="Line 29"/>
            <p:cNvSpPr>
              <a:spLocks noChangeShapeType="1"/>
            </p:cNvSpPr>
            <p:nvPr/>
          </p:nvSpPr>
          <p:spPr bwMode="auto">
            <a:xfrm>
              <a:off x="5019" y="2275"/>
              <a:ext cx="243" cy="462"/>
            </a:xfrm>
            <a:prstGeom prst="line">
              <a:avLst/>
            </a:prstGeom>
            <a:noFill/>
            <a:ln w="9525">
              <a:solidFill>
                <a:srgbClr val="000000"/>
              </a:solidFill>
              <a:prstDash val="dash"/>
              <a:round/>
              <a:headEnd/>
              <a:tailEnd type="triangle" w="med" len="med"/>
            </a:ln>
          </p:spPr>
          <p:txBody>
            <a:bodyPr/>
            <a:lstStyle/>
            <a:p>
              <a:endParaRPr lang="es-ES"/>
            </a:p>
          </p:txBody>
        </p:sp>
        <p:graphicFrame>
          <p:nvGraphicFramePr>
            <p:cNvPr id="25" name="Object 28"/>
            <p:cNvGraphicFramePr>
              <a:graphicFrameLocks noChangeAspect="1"/>
            </p:cNvGraphicFramePr>
            <p:nvPr/>
          </p:nvGraphicFramePr>
          <p:xfrm>
            <a:off x="4868" y="4987"/>
            <a:ext cx="980" cy="624"/>
          </p:xfrm>
          <a:graphic>
            <a:graphicData uri="http://schemas.openxmlformats.org/presentationml/2006/ole">
              <p:oleObj spid="_x0000_s13320" name="Ecuación" r:id="rId11" imgW="698197" imgH="444307" progId="Equation.3">
                <p:embed/>
              </p:oleObj>
            </a:graphicData>
          </a:graphic>
        </p:graphicFrame>
        <p:sp>
          <p:nvSpPr>
            <p:cNvPr id="26" name="Line 27"/>
            <p:cNvSpPr>
              <a:spLocks noChangeShapeType="1"/>
            </p:cNvSpPr>
            <p:nvPr/>
          </p:nvSpPr>
          <p:spPr bwMode="auto">
            <a:xfrm flipH="1" flipV="1">
              <a:off x="4744" y="4337"/>
              <a:ext cx="179" cy="753"/>
            </a:xfrm>
            <a:prstGeom prst="line">
              <a:avLst/>
            </a:prstGeom>
            <a:noFill/>
            <a:ln w="9525">
              <a:solidFill>
                <a:srgbClr val="000000"/>
              </a:solidFill>
              <a:prstDash val="dash"/>
              <a:round/>
              <a:headEnd/>
              <a:tailEnd type="triangle" w="med" len="med"/>
            </a:ln>
          </p:spPr>
          <p:txBody>
            <a:bodyPr/>
            <a:lstStyle/>
            <a:p>
              <a:endParaRPr lang="es-ES"/>
            </a:p>
          </p:txBody>
        </p:sp>
        <p:sp>
          <p:nvSpPr>
            <p:cNvPr id="27" name="Line 26"/>
            <p:cNvSpPr>
              <a:spLocks noChangeShapeType="1"/>
            </p:cNvSpPr>
            <p:nvPr/>
          </p:nvSpPr>
          <p:spPr bwMode="auto">
            <a:xfrm>
              <a:off x="6046" y="2749"/>
              <a:ext cx="937" cy="745"/>
            </a:xfrm>
            <a:prstGeom prst="line">
              <a:avLst/>
            </a:prstGeom>
            <a:noFill/>
            <a:ln w="19050">
              <a:solidFill>
                <a:srgbClr val="993300"/>
              </a:solidFill>
              <a:round/>
              <a:headEnd/>
              <a:tailEnd/>
            </a:ln>
          </p:spPr>
          <p:txBody>
            <a:bodyPr/>
            <a:lstStyle/>
            <a:p>
              <a:endParaRPr lang="es-ES"/>
            </a:p>
          </p:txBody>
        </p:sp>
        <p:graphicFrame>
          <p:nvGraphicFramePr>
            <p:cNvPr id="28" name="Object 25"/>
            <p:cNvGraphicFramePr>
              <a:graphicFrameLocks noChangeAspect="1"/>
            </p:cNvGraphicFramePr>
            <p:nvPr/>
          </p:nvGraphicFramePr>
          <p:xfrm>
            <a:off x="6114" y="2994"/>
            <a:ext cx="231" cy="177"/>
          </p:xfrm>
          <a:graphic>
            <a:graphicData uri="http://schemas.openxmlformats.org/presentationml/2006/ole">
              <p:oleObj spid="_x0000_s13321" name="Ecuación" r:id="rId12" imgW="164814" imgH="126780" progId="Equation.3">
                <p:embed/>
              </p:oleObj>
            </a:graphicData>
          </a:graphic>
        </p:graphicFrame>
        <p:sp>
          <p:nvSpPr>
            <p:cNvPr id="29" name="Line 24"/>
            <p:cNvSpPr>
              <a:spLocks noChangeShapeType="1"/>
            </p:cNvSpPr>
            <p:nvPr/>
          </p:nvSpPr>
          <p:spPr bwMode="auto">
            <a:xfrm>
              <a:off x="6047" y="2750"/>
              <a:ext cx="1" cy="693"/>
            </a:xfrm>
            <a:prstGeom prst="line">
              <a:avLst/>
            </a:prstGeom>
            <a:noFill/>
            <a:ln w="3175">
              <a:solidFill>
                <a:srgbClr val="000000"/>
              </a:solidFill>
              <a:prstDash val="lgDash"/>
              <a:round/>
              <a:headEnd/>
              <a:tailEnd/>
            </a:ln>
          </p:spPr>
          <p:txBody>
            <a:bodyPr/>
            <a:lstStyle/>
            <a:p>
              <a:endParaRPr lang="es-ES"/>
            </a:p>
          </p:txBody>
        </p:sp>
        <p:sp>
          <p:nvSpPr>
            <p:cNvPr id="30" name="Line 23"/>
            <p:cNvSpPr>
              <a:spLocks noChangeShapeType="1"/>
            </p:cNvSpPr>
            <p:nvPr/>
          </p:nvSpPr>
          <p:spPr bwMode="auto">
            <a:xfrm flipH="1">
              <a:off x="6391" y="3008"/>
              <a:ext cx="649" cy="343"/>
            </a:xfrm>
            <a:prstGeom prst="line">
              <a:avLst/>
            </a:prstGeom>
            <a:noFill/>
            <a:ln w="9525">
              <a:solidFill>
                <a:srgbClr val="000000"/>
              </a:solidFill>
              <a:prstDash val="dash"/>
              <a:round/>
              <a:headEnd/>
              <a:tailEnd type="triangle" w="med" len="med"/>
            </a:ln>
          </p:spPr>
          <p:txBody>
            <a:bodyPr/>
            <a:lstStyle/>
            <a:p>
              <a:endParaRPr lang="es-ES"/>
            </a:p>
          </p:txBody>
        </p:sp>
        <p:cxnSp>
          <p:nvCxnSpPr>
            <p:cNvPr id="31" name="AutoShape 22"/>
            <p:cNvCxnSpPr>
              <a:cxnSpLocks noChangeShapeType="1"/>
            </p:cNvCxnSpPr>
            <p:nvPr/>
          </p:nvCxnSpPr>
          <p:spPr bwMode="auto">
            <a:xfrm>
              <a:off x="6358" y="3037"/>
              <a:ext cx="1" cy="77"/>
            </a:xfrm>
            <a:prstGeom prst="straightConnector1">
              <a:avLst/>
            </a:prstGeom>
            <a:noFill/>
            <a:ln w="9525">
              <a:solidFill>
                <a:srgbClr val="000000"/>
              </a:solidFill>
              <a:round/>
              <a:headEnd/>
              <a:tailEnd/>
            </a:ln>
          </p:spPr>
        </p:cxnSp>
        <p:cxnSp>
          <p:nvCxnSpPr>
            <p:cNvPr id="32" name="AutoShape 21"/>
            <p:cNvCxnSpPr>
              <a:cxnSpLocks noChangeShapeType="1"/>
            </p:cNvCxnSpPr>
            <p:nvPr/>
          </p:nvCxnSpPr>
          <p:spPr bwMode="auto">
            <a:xfrm>
              <a:off x="6358" y="3114"/>
              <a:ext cx="129" cy="1"/>
            </a:xfrm>
            <a:prstGeom prst="straightConnector1">
              <a:avLst/>
            </a:prstGeom>
            <a:noFill/>
            <a:ln w="9525">
              <a:solidFill>
                <a:srgbClr val="000000"/>
              </a:solidFill>
              <a:round/>
              <a:headEnd/>
              <a:tailEnd/>
            </a:ln>
          </p:spPr>
        </p:cxnSp>
        <p:graphicFrame>
          <p:nvGraphicFramePr>
            <p:cNvPr id="33" name="Object 20"/>
            <p:cNvGraphicFramePr>
              <a:graphicFrameLocks noChangeAspect="1"/>
            </p:cNvGraphicFramePr>
            <p:nvPr/>
          </p:nvGraphicFramePr>
          <p:xfrm>
            <a:off x="6616" y="2620"/>
            <a:ext cx="1245" cy="374"/>
          </p:xfrm>
          <a:graphic>
            <a:graphicData uri="http://schemas.openxmlformats.org/presentationml/2006/ole">
              <p:oleObj spid="_x0000_s13322" name="Ecuación" r:id="rId13" imgW="888614" imgH="266584" progId="Equation.3">
                <p:embed/>
              </p:oleObj>
            </a:graphicData>
          </a:graphic>
        </p:graphicFrame>
      </p:grpSp>
      <p:sp>
        <p:nvSpPr>
          <p:cNvPr id="34" name="33 Llamada de flecha hacia abajo"/>
          <p:cNvSpPr/>
          <p:nvPr/>
        </p:nvSpPr>
        <p:spPr>
          <a:xfrm>
            <a:off x="7043749" y="3204245"/>
            <a:ext cx="1857388" cy="1073280"/>
          </a:xfrm>
          <a:prstGeom prst="downArrowCallout">
            <a:avLst>
              <a:gd name="adj1" fmla="val 50000"/>
              <a:gd name="adj2" fmla="val 122644"/>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Corrección real de energía en la planta</a:t>
            </a:r>
            <a:endParaRPr lang="es-ES" sz="1600" dirty="0"/>
          </a:p>
        </p:txBody>
      </p:sp>
      <p:sp>
        <p:nvSpPr>
          <p:cNvPr id="35" name="34 Llamada de flecha hacia abajo"/>
          <p:cNvSpPr/>
          <p:nvPr/>
        </p:nvSpPr>
        <p:spPr>
          <a:xfrm>
            <a:off x="8972575" y="3204245"/>
            <a:ext cx="1857388" cy="1073280"/>
          </a:xfrm>
          <a:prstGeom prst="downArrowCallout">
            <a:avLst>
              <a:gd name="adj1" fmla="val 50000"/>
              <a:gd name="adj2" fmla="val 122644"/>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Corrección de </a:t>
            </a:r>
            <a:r>
              <a:rPr lang="es-ES" sz="1600" dirty="0" err="1" smtClean="0"/>
              <a:t>dP</a:t>
            </a:r>
            <a:r>
              <a:rPr lang="es-ES" sz="1600" dirty="0" smtClean="0"/>
              <a:t>/</a:t>
            </a:r>
            <a:r>
              <a:rPr lang="es-ES" sz="1600" dirty="0" err="1" smtClean="0"/>
              <a:t>dt</a:t>
            </a:r>
            <a:r>
              <a:rPr lang="es-ES" sz="1600" dirty="0" smtClean="0"/>
              <a:t> en rampa</a:t>
            </a:r>
            <a:endParaRPr lang="es-ES" sz="16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20155" y="1116013"/>
            <a:ext cx="9361040" cy="4608512"/>
          </a:xfrm>
          <a:prstGeom prst="roundRect">
            <a:avLst/>
          </a:prstGeom>
          <a:solidFill>
            <a:schemeClr val="tx2">
              <a:lumMod val="20000"/>
              <a:lumOff val="80000"/>
            </a:schemeClr>
          </a:solidFill>
          <a:effectLst>
            <a:innerShdw blurRad="63500" dist="50800" dir="13500000">
              <a:prstClr val="black">
                <a:alpha val="50000"/>
              </a:prstClr>
            </a:innerShdw>
          </a:effectLst>
          <a:scene3d>
            <a:camera prst="orthographicFront"/>
            <a:lightRig rig="threePt" dir="t"/>
          </a:scene3d>
          <a:sp3d>
            <a:bevelT w="152400" h="50800" prst="softRound"/>
          </a:sp3d>
        </p:spPr>
        <p:txBody>
          <a:bodyPr/>
          <a:lstStyle/>
          <a:p>
            <a:pPr>
              <a:lnSpc>
                <a:spcPct val="150000"/>
              </a:lnSpc>
            </a:pPr>
            <a:r>
              <a:rPr lang="es-CO" dirty="0" smtClean="0">
                <a:latin typeface="Calibri" pitchFamily="34" charset="0"/>
              </a:rPr>
              <a:t>El control (2) no considera los errores generados por los flujos de potencia no medidos hasta los contadores, ni la energía correspondiente a la zona  entre la rampa y la respuesta real de las unidades durante la búsqueda del equilibrio de referencia </a:t>
            </a:r>
            <a:r>
              <a:rPr lang="es-CO" i="1" dirty="0" err="1" smtClean="0">
                <a:latin typeface="Calibri" pitchFamily="34" charset="0"/>
              </a:rPr>
              <a:t>P</a:t>
            </a:r>
            <a:r>
              <a:rPr lang="es-CO" i="1" baseline="-25000" dirty="0" err="1" smtClean="0">
                <a:latin typeface="Calibri" pitchFamily="34" charset="0"/>
              </a:rPr>
              <a:t>d</a:t>
            </a:r>
            <a:r>
              <a:rPr lang="es-CO" dirty="0" err="1" smtClean="0">
                <a:latin typeface="Calibri" pitchFamily="34" charset="0"/>
              </a:rPr>
              <a:t>;sin</a:t>
            </a:r>
            <a:r>
              <a:rPr lang="es-CO" dirty="0" smtClean="0">
                <a:latin typeface="Calibri" pitchFamily="34" charset="0"/>
              </a:rPr>
              <a:t> embargo, por el  principio del horizonte en retroceso,  los errores pequeños en un </a:t>
            </a:r>
            <a:r>
              <a:rPr lang="es-CO" dirty="0" err="1" smtClean="0">
                <a:latin typeface="Calibri" pitchFamily="34" charset="0"/>
              </a:rPr>
              <a:t>subintervalo</a:t>
            </a:r>
            <a:r>
              <a:rPr lang="es-CO" dirty="0" smtClean="0">
                <a:latin typeface="Calibri" pitchFamily="34" charset="0"/>
              </a:rPr>
              <a:t> serán corregidos en el próximo </a:t>
            </a:r>
            <a:r>
              <a:rPr lang="es-CO" dirty="0" err="1" smtClean="0">
                <a:latin typeface="Calibri" pitchFamily="34" charset="0"/>
              </a:rPr>
              <a:t>subintervalo</a:t>
            </a:r>
            <a:r>
              <a:rPr lang="es-CO" dirty="0" smtClean="0">
                <a:latin typeface="Calibri" pitchFamily="34" charset="0"/>
              </a:rPr>
              <a:t>.</a:t>
            </a:r>
          </a:p>
          <a:p>
            <a:pPr>
              <a:lnSpc>
                <a:spcPct val="150000"/>
              </a:lnSpc>
            </a:pPr>
            <a:r>
              <a:rPr lang="es-CO" dirty="0" smtClean="0">
                <a:latin typeface="Calibri" pitchFamily="34" charset="0"/>
              </a:rPr>
              <a:t>Un aspecto importante en la solución es que evita una variación excesiva de potencia de referencia a fin de preservar los actuadores hidráulicos del gobernador. </a:t>
            </a:r>
          </a:p>
          <a:p>
            <a:pPr>
              <a:buFont typeface="Arial" pitchFamily="34" charset="0"/>
              <a:buChar char="•"/>
            </a:pPr>
            <a:r>
              <a:rPr lang="es-CO" dirty="0" smtClean="0">
                <a:latin typeface="Calibri" pitchFamily="34" charset="0"/>
              </a:rPr>
              <a:t>El control sólo tiene un parámetro de ajuste: el horizonte de control </a:t>
            </a:r>
            <a:r>
              <a:rPr lang="es-CO" i="1" dirty="0" smtClean="0">
                <a:latin typeface="Calibri" pitchFamily="34" charset="0"/>
              </a:rPr>
              <a:t>H</a:t>
            </a:r>
            <a:r>
              <a:rPr lang="es-CO" dirty="0" smtClean="0">
                <a:latin typeface="Calibri" pitchFamily="34" charset="0"/>
              </a:rPr>
              <a:t>; un valor elevado suaviza la acción de control pero retrasa la corrección de la desviación.  </a:t>
            </a:r>
          </a:p>
          <a:p>
            <a:pPr>
              <a:buFont typeface="Arial" pitchFamily="34" charset="0"/>
              <a:buChar char="•"/>
            </a:pPr>
            <a:r>
              <a:rPr lang="es-CO" dirty="0" smtClean="0">
                <a:latin typeface="Calibri" pitchFamily="34" charset="0"/>
              </a:rPr>
              <a:t>Se consideraron otras acciones  para amortiguar la acción de control, como gestionar los cambios de periodo, incluir  una zona muerta y retener la potencia de referencia para forzar la convergencia hacia el valor estacionario </a:t>
            </a:r>
            <a:r>
              <a:rPr lang="es-CO" i="1" dirty="0" smtClean="0">
                <a:latin typeface="Calibri" pitchFamily="34" charset="0"/>
              </a:rPr>
              <a:t>P</a:t>
            </a:r>
            <a:r>
              <a:rPr lang="es-CO" i="1" baseline="-25000" dirty="0" smtClean="0">
                <a:latin typeface="Calibri" pitchFamily="34" charset="0"/>
              </a:rPr>
              <a:t>d</a:t>
            </a:r>
            <a:r>
              <a:rPr lang="es-CO" dirty="0" smtClean="0">
                <a:latin typeface="Calibri" pitchFamily="34" charset="0"/>
              </a:rPr>
              <a:t> a través del algoritmo definido en la ecuación (2) [2]. </a:t>
            </a:r>
            <a:endParaRPr lang="en-US" dirty="0">
              <a:latin typeface="Calibri" pitchFamily="34" charset="0"/>
            </a:endParaRPr>
          </a:p>
        </p:txBody>
      </p:sp>
      <p:sp>
        <p:nvSpPr>
          <p:cNvPr id="5" name="1 Título"/>
          <p:cNvSpPr txBox="1">
            <a:spLocks/>
          </p:cNvSpPr>
          <p:nvPr/>
        </p:nvSpPr>
        <p:spPr bwMode="auto">
          <a:xfrm>
            <a:off x="0" y="-252139"/>
            <a:ext cx="7829449" cy="1068277"/>
          </a:xfrm>
          <a:prstGeom prst="rect">
            <a:avLst/>
          </a:prstGeom>
          <a:noFill/>
          <a:ln w="9525">
            <a:noFill/>
            <a:miter lim="800000"/>
            <a:headEnd/>
            <a:tailEnd/>
          </a:ln>
        </p:spPr>
        <p:txBody>
          <a:bodyPr vert="horz" wrap="square" lIns="91418" tIns="45710" rIns="91418" bIns="45710" numCol="1" anchor="ctr" anchorCtr="0" compatLnSpc="1">
            <a:prstTxWarp prst="textNoShape">
              <a:avLst/>
            </a:prstTxWarp>
          </a:bodyPr>
          <a:lstStyle/>
          <a:p>
            <a:pPr marL="0" marR="0" lvl="0" indent="0" algn="l" defTabSz="809625" rtl="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smtClean="0">
                <a:ln>
                  <a:noFill/>
                </a:ln>
                <a:solidFill>
                  <a:srgbClr val="00004C"/>
                </a:solidFill>
                <a:effectLst/>
                <a:uLnTx/>
                <a:uFillTx/>
                <a:latin typeface="Calibri" pitchFamily="34" charset="0"/>
                <a:ea typeface="+mj-ea"/>
                <a:cs typeface="Arial" pitchFamily="34" charset="0"/>
              </a:rPr>
              <a:t>Diseño</a:t>
            </a:r>
            <a:r>
              <a:rPr kumimoji="0" lang="es-CO" sz="2000" b="1" i="0" u="none" strike="noStrike" kern="0" cap="none" spc="0" normalizeH="0" noProof="0" dirty="0" smtClean="0">
                <a:ln>
                  <a:noFill/>
                </a:ln>
                <a:solidFill>
                  <a:srgbClr val="00004C"/>
                </a:solidFill>
                <a:effectLst/>
                <a:uLnTx/>
                <a:uFillTx/>
                <a:latin typeface="Calibri" pitchFamily="34" charset="0"/>
                <a:ea typeface="+mj-ea"/>
                <a:cs typeface="Arial" pitchFamily="34" charset="0"/>
              </a:rPr>
              <a:t> Conceptual (7)</a:t>
            </a:r>
            <a:endParaRPr kumimoji="0" lang="en-US" sz="2000" b="1" i="0" u="none" strike="noStrike" kern="0" cap="none" spc="0" normalizeH="0" baseline="0" noProof="0" dirty="0">
              <a:ln>
                <a:noFill/>
              </a:ln>
              <a:solidFill>
                <a:srgbClr val="00004C"/>
              </a:solidFill>
              <a:effectLst/>
              <a:uLnTx/>
              <a:uFillTx/>
              <a:latin typeface="Calibri"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7829449" cy="1068277"/>
          </a:xfrm>
        </p:spPr>
        <p:txBody>
          <a:bodyPr/>
          <a:lstStyle/>
          <a:p>
            <a:r>
              <a:rPr lang="es-CO" sz="2000" dirty="0" smtClean="0">
                <a:latin typeface="Calibri" pitchFamily="34" charset="0"/>
              </a:rPr>
              <a:t>Descripción de la solución</a:t>
            </a:r>
            <a:r>
              <a:rPr lang="en-US" sz="1800" cap="small" dirty="0" smtClean="0"/>
              <a:t/>
            </a:r>
            <a:br>
              <a:rPr lang="en-US" sz="1800" cap="small" dirty="0" smtClean="0"/>
            </a:br>
            <a:endParaRPr lang="en-US" sz="1800" dirty="0"/>
          </a:p>
        </p:txBody>
      </p:sp>
      <p:sp>
        <p:nvSpPr>
          <p:cNvPr id="3" name="2 Marcador de contenido"/>
          <p:cNvSpPr>
            <a:spLocks noGrp="1"/>
          </p:cNvSpPr>
          <p:nvPr>
            <p:ph idx="1"/>
          </p:nvPr>
        </p:nvSpPr>
        <p:spPr>
          <a:xfrm>
            <a:off x="216100" y="1116013"/>
            <a:ext cx="9361902" cy="5348849"/>
          </a:xfrm>
        </p:spPr>
        <p:txBody>
          <a:bodyPr/>
          <a:lstStyle/>
          <a:p>
            <a:endParaRPr lang="en-US" dirty="0" smtClean="0"/>
          </a:p>
          <a:p>
            <a:endParaRPr lang="en-US" dirty="0" smtClean="0"/>
          </a:p>
          <a:p>
            <a:endParaRPr lang="es-CO" dirty="0" smtClean="0"/>
          </a:p>
          <a:p>
            <a:pPr>
              <a:buNone/>
            </a:pPr>
            <a:endParaRPr lang="en-US" dirty="0" smtClean="0"/>
          </a:p>
          <a:p>
            <a:endParaRPr lang="en-US" dirty="0"/>
          </a:p>
        </p:txBody>
      </p:sp>
      <p:graphicFrame>
        <p:nvGraphicFramePr>
          <p:cNvPr id="4" name="3 Diagrama"/>
          <p:cNvGraphicFramePr/>
          <p:nvPr/>
        </p:nvGraphicFramePr>
        <p:xfrm>
          <a:off x="288107" y="899989"/>
          <a:ext cx="9937104" cy="4836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2592363" y="755973"/>
            <a:ext cx="7632848" cy="2724150"/>
          </a:xfrm>
          <a:prstGeom prst="roundRect">
            <a:avLst/>
          </a:prstGeom>
          <a:noFill/>
          <a:ln w="19050">
            <a:solidFill>
              <a:schemeClr val="accent1">
                <a:lumMod val="60000"/>
                <a:lumOff val="40000"/>
              </a:schemeClr>
            </a:solidFill>
            <a:prstDash val="sysDot"/>
          </a:ln>
        </p:spPr>
        <p:txBody>
          <a:bodyPr wrap="square">
            <a:spAutoFit/>
          </a:bodyPr>
          <a:lstStyle/>
          <a:p>
            <a:pPr algn="just"/>
            <a:r>
              <a:rPr lang="es-CO" dirty="0" smtClean="0">
                <a:latin typeface="Calibri" pitchFamily="34" charset="0"/>
              </a:rPr>
              <a:t>Antes de la implementación, la ley de control propuesta no lineal y variable en el tiempo, fue simulada en tiempo real con el modelo de red cerrada del LFC y de la planta. </a:t>
            </a:r>
          </a:p>
          <a:p>
            <a:pPr algn="just"/>
            <a:endParaRPr lang="es-CO" dirty="0" smtClean="0">
              <a:latin typeface="Calibri" pitchFamily="34" charset="0"/>
            </a:endParaRPr>
          </a:p>
          <a:p>
            <a:pPr algn="just"/>
            <a:r>
              <a:rPr lang="es-CO" dirty="0" smtClean="0">
                <a:latin typeface="Calibri" pitchFamily="34" charset="0"/>
              </a:rPr>
              <a:t>Varios eventos fueron simulados, como cambios de manual a automático, los cambios de los niveles de generación de energía, etc.</a:t>
            </a:r>
          </a:p>
          <a:p>
            <a:pPr algn="just"/>
            <a:endParaRPr lang="es-CO" dirty="0" smtClean="0">
              <a:latin typeface="Calibri" pitchFamily="34" charset="0"/>
            </a:endParaRPr>
          </a:p>
          <a:p>
            <a:pPr algn="just"/>
            <a:r>
              <a:rPr lang="es-CO" dirty="0" smtClean="0">
                <a:latin typeface="Calibri" pitchFamily="34" charset="0"/>
              </a:rPr>
              <a:t>La Figura 7 muestra los resultados de la simulación de los cambios en la potencia de referencia en la unidad 1, de acuerdo con el despacho. A las 2 </a:t>
            </a:r>
            <a:r>
              <a:rPr lang="es-CO" dirty="0" smtClean="0">
                <a:latin typeface="Calibri" pitchFamily="34" charset="0"/>
              </a:rPr>
              <a:t>am</a:t>
            </a:r>
            <a:r>
              <a:rPr lang="es-CO" dirty="0" smtClean="0">
                <a:latin typeface="Calibri" pitchFamily="34" charset="0"/>
              </a:rPr>
              <a:t> la referencia de potencia </a:t>
            </a:r>
            <a:r>
              <a:rPr lang="es-CO" i="1" dirty="0" smtClean="0">
                <a:latin typeface="Calibri" pitchFamily="34" charset="0"/>
              </a:rPr>
              <a:t>P</a:t>
            </a:r>
            <a:r>
              <a:rPr lang="es-CO" i="1" baseline="-25000" dirty="0" smtClean="0">
                <a:latin typeface="Calibri" pitchFamily="34" charset="0"/>
              </a:rPr>
              <a:t>d</a:t>
            </a:r>
            <a:r>
              <a:rPr lang="es-CO" dirty="0" smtClean="0">
                <a:latin typeface="Calibri" pitchFamily="34" charset="0"/>
              </a:rPr>
              <a:t> cambia de 85 MW a 80 MW. La unidad llega a los niveles de potencia en 21 minutos con un desempeño adecuado. La desviación de la energía se presenta en la Fig. 8, que es menor al límite permitido del 5%.</a:t>
            </a:r>
            <a:endParaRPr lang="en-US" dirty="0" smtClean="0">
              <a:latin typeface="Calibri" pitchFamily="34" charset="0"/>
            </a:endParaRPr>
          </a:p>
        </p:txBody>
      </p:sp>
      <p:sp>
        <p:nvSpPr>
          <p:cNvPr id="7" name="1 Título"/>
          <p:cNvSpPr>
            <a:spLocks noGrp="1"/>
          </p:cNvSpPr>
          <p:nvPr>
            <p:ph type="title"/>
          </p:nvPr>
        </p:nvSpPr>
        <p:spPr>
          <a:xfrm>
            <a:off x="31899" y="-86857"/>
            <a:ext cx="7829449" cy="1068277"/>
          </a:xfrm>
        </p:spPr>
        <p:txBody>
          <a:bodyPr/>
          <a:lstStyle/>
          <a:p>
            <a:r>
              <a:rPr lang="es-CO" sz="2000" dirty="0" smtClean="0">
                <a:latin typeface="Calibri" pitchFamily="34" charset="0"/>
              </a:rPr>
              <a:t>Descripción de la solución (1)</a:t>
            </a:r>
            <a:r>
              <a:rPr lang="en-US" sz="1800" cap="small" dirty="0" smtClean="0"/>
              <a:t/>
            </a:r>
            <a:br>
              <a:rPr lang="en-US" sz="1800" cap="small" dirty="0" smtClean="0"/>
            </a:br>
            <a:endParaRPr lang="en-US" sz="1800" dirty="0"/>
          </a:p>
        </p:txBody>
      </p:sp>
      <p:sp>
        <p:nvSpPr>
          <p:cNvPr id="13313" name="Rectangle 1"/>
          <p:cNvSpPr>
            <a:spLocks noChangeArrowheads="1"/>
          </p:cNvSpPr>
          <p:nvPr/>
        </p:nvSpPr>
        <p:spPr bwMode="auto">
          <a:xfrm>
            <a:off x="2232323" y="6424860"/>
            <a:ext cx="439248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b="1" i="0" u="none" strike="noStrike" cap="none" normalizeH="0" baseline="0" dirty="0" smtClean="0">
                <a:ln>
                  <a:noFill/>
                </a:ln>
                <a:solidFill>
                  <a:schemeClr val="tx1"/>
                </a:solidFill>
                <a:effectLst/>
                <a:latin typeface="Calibri" pitchFamily="34" charset="0"/>
                <a:ea typeface="SimSun"/>
                <a:cs typeface="Times New Roman" pitchFamily="18" charset="0"/>
              </a:rPr>
              <a:t>Figura 7</a:t>
            </a:r>
            <a:r>
              <a:rPr kumimoji="0" lang="es-CO" b="1" i="0" u="none" strike="noStrike" cap="none" normalizeH="0" dirty="0" smtClean="0">
                <a:ln>
                  <a:noFill/>
                </a:ln>
                <a:solidFill>
                  <a:schemeClr val="tx1"/>
                </a:solidFill>
                <a:effectLst/>
                <a:latin typeface="Calibri" pitchFamily="34" charset="0"/>
                <a:ea typeface="SimSun"/>
                <a:cs typeface="Times New Roman" pitchFamily="18" charset="0"/>
              </a:rPr>
              <a:t> </a:t>
            </a:r>
            <a:endParaRPr kumimoji="0" lang="es-CO" sz="3200" b="1" i="0" u="none" strike="noStrike" cap="none" normalizeH="0" baseline="0" dirty="0" smtClean="0">
              <a:ln>
                <a:noFill/>
              </a:ln>
              <a:solidFill>
                <a:schemeClr val="tx1"/>
              </a:solidFill>
              <a:effectLst/>
              <a:latin typeface="Calibri" pitchFamily="34" charset="0"/>
            </a:endParaRPr>
          </a:p>
        </p:txBody>
      </p:sp>
      <p:sp>
        <p:nvSpPr>
          <p:cNvPr id="13314" name="Rectangle 2"/>
          <p:cNvSpPr>
            <a:spLocks noChangeArrowheads="1"/>
          </p:cNvSpPr>
          <p:nvPr/>
        </p:nvSpPr>
        <p:spPr bwMode="auto">
          <a:xfrm>
            <a:off x="7488757" y="6424860"/>
            <a:ext cx="432063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b="1" i="0" u="none" strike="noStrike" cap="none" normalizeH="0" baseline="0" dirty="0" smtClean="0">
                <a:ln>
                  <a:noFill/>
                </a:ln>
                <a:solidFill>
                  <a:schemeClr val="tx1"/>
                </a:solidFill>
                <a:effectLst/>
                <a:latin typeface="Calibri" pitchFamily="34" charset="0"/>
                <a:ea typeface="SimSun"/>
                <a:cs typeface="Times New Roman" pitchFamily="18" charset="0"/>
              </a:rPr>
              <a:t>Figura 8</a:t>
            </a:r>
            <a:endParaRPr kumimoji="0" lang="es-CO" sz="3200" b="1" i="0" u="none" strike="noStrike" cap="none" normalizeH="0" baseline="0" dirty="0" smtClean="0">
              <a:ln>
                <a:noFill/>
              </a:ln>
              <a:solidFill>
                <a:schemeClr val="tx1"/>
              </a:solidFill>
              <a:effectLst/>
              <a:latin typeface="Calibri" pitchFamily="34" charset="0"/>
            </a:endParaRPr>
          </a:p>
        </p:txBody>
      </p:sp>
      <p:sp>
        <p:nvSpPr>
          <p:cNvPr id="8" name="7 Rectángulo redondeado"/>
          <p:cNvSpPr/>
          <p:nvPr/>
        </p:nvSpPr>
        <p:spPr>
          <a:xfrm>
            <a:off x="360115" y="827981"/>
            <a:ext cx="2088232" cy="648072"/>
          </a:xfrm>
          <a:prstGeom prst="roundRect">
            <a:avLst/>
          </a:prstGeom>
          <a:effectLst/>
        </p:spPr>
        <p:style>
          <a:lnRef idx="3">
            <a:schemeClr val="lt1"/>
          </a:lnRef>
          <a:fillRef idx="1003">
            <a:schemeClr val="dk2"/>
          </a:fillRef>
          <a:effectRef idx="1">
            <a:schemeClr val="accent4"/>
          </a:effectRef>
          <a:fontRef idx="minor">
            <a:schemeClr val="lt1"/>
          </a:fontRef>
        </p:style>
        <p:txBody>
          <a:bodyPr anchor="ctr"/>
          <a:lstStyle/>
          <a:p>
            <a:r>
              <a:rPr lang="es-CO" sz="1600" b="1" i="1" dirty="0" smtClean="0">
                <a:latin typeface="Calibri" pitchFamily="34" charset="0"/>
              </a:rPr>
              <a:t> A. Simulación</a:t>
            </a:r>
            <a:endParaRPr lang="en-US" sz="1600" b="1" i="1" dirty="0" smtClean="0">
              <a:latin typeface="Calibri" pitchFamily="34"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67663" y="3636293"/>
            <a:ext cx="4993656" cy="278828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378742" y="3636293"/>
            <a:ext cx="5311571" cy="28034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PLANTILLA 1"/>
          <p:cNvPicPr>
            <a:picLocks noChangeAspect="1" noChangeArrowheads="1"/>
          </p:cNvPicPr>
          <p:nvPr/>
        </p:nvPicPr>
        <p:blipFill>
          <a:blip r:embed="rId2" cstate="print"/>
          <a:srcRect l="1918"/>
          <a:stretch>
            <a:fillRect/>
          </a:stretch>
        </p:blipFill>
        <p:spPr bwMode="auto">
          <a:xfrm>
            <a:off x="0" y="-24926"/>
            <a:ext cx="10801350" cy="6865464"/>
          </a:xfrm>
          <a:prstGeom prst="rect">
            <a:avLst/>
          </a:prstGeom>
          <a:noFill/>
          <a:ln w="9525">
            <a:noFill/>
            <a:miter lim="800000"/>
            <a:headEnd/>
            <a:tailEnd/>
          </a:ln>
        </p:spPr>
      </p:pic>
      <p:sp>
        <p:nvSpPr>
          <p:cNvPr id="4099" name="2 Marcador de contenido"/>
          <p:cNvSpPr>
            <a:spLocks noGrp="1"/>
          </p:cNvSpPr>
          <p:nvPr>
            <p:ph idx="1"/>
          </p:nvPr>
        </p:nvSpPr>
        <p:spPr>
          <a:xfrm>
            <a:off x="4248547" y="1497371"/>
            <a:ext cx="6373521" cy="4486766"/>
          </a:xfrm>
        </p:spPr>
        <p:txBody>
          <a:bodyPr/>
          <a:lstStyle/>
          <a:p>
            <a:pPr>
              <a:lnSpc>
                <a:spcPct val="100000"/>
              </a:lnSpc>
              <a:spcBef>
                <a:spcPts val="0"/>
              </a:spcBef>
            </a:pPr>
            <a:r>
              <a:rPr lang="es-CO" sz="1800" b="1" dirty="0" smtClean="0">
                <a:solidFill>
                  <a:srgbClr val="00004C"/>
                </a:solidFill>
                <a:latin typeface="Calibri" pitchFamily="34" charset="0"/>
                <a:cs typeface="Arial" charset="0"/>
              </a:rPr>
              <a:t>Infraestructura del negocio de generación</a:t>
            </a:r>
          </a:p>
          <a:p>
            <a:pPr>
              <a:lnSpc>
                <a:spcPct val="100000"/>
              </a:lnSpc>
              <a:spcBef>
                <a:spcPts val="0"/>
              </a:spcBef>
            </a:pPr>
            <a:endParaRPr lang="es-MX" sz="1800" b="1" dirty="0" smtClean="0">
              <a:solidFill>
                <a:srgbClr val="00004C"/>
              </a:solidFill>
              <a:latin typeface="Calibri" pitchFamily="34" charset="0"/>
              <a:cs typeface="Arial" charset="0"/>
            </a:endParaRPr>
          </a:p>
          <a:p>
            <a:pPr>
              <a:lnSpc>
                <a:spcPct val="100000"/>
              </a:lnSpc>
              <a:spcBef>
                <a:spcPts val="0"/>
              </a:spcBef>
            </a:pPr>
            <a:r>
              <a:rPr lang="es-MX" sz="1800" b="1" dirty="0" smtClean="0">
                <a:solidFill>
                  <a:srgbClr val="00004C"/>
                </a:solidFill>
                <a:latin typeface="Calibri" pitchFamily="34" charset="0"/>
                <a:cs typeface="Arial" charset="0"/>
              </a:rPr>
              <a:t>Introducción</a:t>
            </a:r>
          </a:p>
          <a:p>
            <a:pPr>
              <a:lnSpc>
                <a:spcPct val="100000"/>
              </a:lnSpc>
              <a:spcBef>
                <a:spcPts val="0"/>
              </a:spcBef>
            </a:pPr>
            <a:endParaRPr lang="es-MX" sz="1800" b="1" dirty="0" smtClean="0">
              <a:solidFill>
                <a:srgbClr val="00004C"/>
              </a:solidFill>
              <a:latin typeface="Calibri" pitchFamily="34" charset="0"/>
              <a:cs typeface="Arial" charset="0"/>
            </a:endParaRPr>
          </a:p>
          <a:p>
            <a:pPr>
              <a:lnSpc>
                <a:spcPct val="100000"/>
              </a:lnSpc>
              <a:spcBef>
                <a:spcPts val="0"/>
              </a:spcBef>
            </a:pPr>
            <a:r>
              <a:rPr lang="es-CO" sz="1800" b="1" dirty="0" smtClean="0">
                <a:solidFill>
                  <a:srgbClr val="00004C"/>
                </a:solidFill>
                <a:latin typeface="Calibri" pitchFamily="34" charset="0"/>
                <a:cs typeface="Arial" charset="0"/>
              </a:rPr>
              <a:t>Descripción del sistema y problema de control</a:t>
            </a:r>
          </a:p>
          <a:p>
            <a:pPr>
              <a:lnSpc>
                <a:spcPct val="100000"/>
              </a:lnSpc>
              <a:spcBef>
                <a:spcPts val="0"/>
              </a:spcBef>
            </a:pPr>
            <a:endParaRPr lang="es-CO" sz="1800" b="1" dirty="0" smtClean="0">
              <a:solidFill>
                <a:srgbClr val="00004C"/>
              </a:solidFill>
              <a:latin typeface="Calibri" pitchFamily="34" charset="0"/>
              <a:cs typeface="Arial" charset="0"/>
            </a:endParaRPr>
          </a:p>
          <a:p>
            <a:pPr>
              <a:lnSpc>
                <a:spcPct val="100000"/>
              </a:lnSpc>
              <a:spcBef>
                <a:spcPts val="0"/>
              </a:spcBef>
            </a:pPr>
            <a:r>
              <a:rPr lang="es-CO" sz="1800" b="1" dirty="0" smtClean="0">
                <a:solidFill>
                  <a:srgbClr val="00004C"/>
                </a:solidFill>
                <a:latin typeface="Calibri" pitchFamily="34" charset="0"/>
                <a:cs typeface="Arial" charset="0"/>
              </a:rPr>
              <a:t>Descripción de la solución </a:t>
            </a:r>
          </a:p>
          <a:p>
            <a:pPr>
              <a:lnSpc>
                <a:spcPct val="100000"/>
              </a:lnSpc>
              <a:spcBef>
                <a:spcPts val="0"/>
              </a:spcBef>
            </a:pPr>
            <a:endParaRPr lang="es-CO" sz="1800" b="1" dirty="0" smtClean="0">
              <a:solidFill>
                <a:srgbClr val="00004C"/>
              </a:solidFill>
              <a:latin typeface="Calibri" pitchFamily="34" charset="0"/>
              <a:cs typeface="Arial" charset="0"/>
            </a:endParaRPr>
          </a:p>
          <a:p>
            <a:pPr>
              <a:lnSpc>
                <a:spcPct val="100000"/>
              </a:lnSpc>
              <a:spcBef>
                <a:spcPts val="0"/>
              </a:spcBef>
            </a:pPr>
            <a:r>
              <a:rPr lang="es-CO" sz="1800" b="1" dirty="0" smtClean="0">
                <a:solidFill>
                  <a:srgbClr val="00004C"/>
                </a:solidFill>
                <a:latin typeface="Calibri" pitchFamily="34" charset="0"/>
                <a:cs typeface="Arial" charset="0"/>
              </a:rPr>
              <a:t>Resultados experimentales </a:t>
            </a:r>
          </a:p>
          <a:p>
            <a:pPr>
              <a:lnSpc>
                <a:spcPct val="100000"/>
              </a:lnSpc>
              <a:spcBef>
                <a:spcPts val="0"/>
              </a:spcBef>
              <a:buNone/>
            </a:pPr>
            <a:endParaRPr lang="es-CO" sz="1800" b="1" dirty="0" smtClean="0">
              <a:solidFill>
                <a:srgbClr val="00004C"/>
              </a:solidFill>
              <a:latin typeface="Calibri" pitchFamily="34" charset="0"/>
              <a:cs typeface="Arial" charset="0"/>
            </a:endParaRPr>
          </a:p>
          <a:p>
            <a:pPr>
              <a:lnSpc>
                <a:spcPct val="100000"/>
              </a:lnSpc>
              <a:spcBef>
                <a:spcPts val="0"/>
              </a:spcBef>
            </a:pPr>
            <a:r>
              <a:rPr lang="es-CO" sz="1800" b="1" dirty="0" smtClean="0">
                <a:solidFill>
                  <a:srgbClr val="00004C"/>
                </a:solidFill>
                <a:latin typeface="Calibri" pitchFamily="34" charset="0"/>
                <a:cs typeface="Arial" charset="0"/>
              </a:rPr>
              <a:t>Conclusiones </a:t>
            </a:r>
          </a:p>
          <a:p>
            <a:pPr>
              <a:lnSpc>
                <a:spcPct val="100000"/>
              </a:lnSpc>
              <a:spcBef>
                <a:spcPts val="0"/>
              </a:spcBef>
            </a:pPr>
            <a:endParaRPr lang="es-CO" sz="1800" b="1" dirty="0" smtClean="0">
              <a:solidFill>
                <a:srgbClr val="00004C"/>
              </a:solidFill>
              <a:latin typeface="Calibri" pitchFamily="34" charset="0"/>
              <a:cs typeface="Arial" charset="0"/>
            </a:endParaRPr>
          </a:p>
          <a:p>
            <a:pPr>
              <a:lnSpc>
                <a:spcPct val="100000"/>
              </a:lnSpc>
              <a:spcBef>
                <a:spcPts val="0"/>
              </a:spcBef>
            </a:pPr>
            <a:r>
              <a:rPr lang="es-CO" sz="1800" b="1" dirty="0" smtClean="0">
                <a:solidFill>
                  <a:srgbClr val="00004C"/>
                </a:solidFill>
                <a:latin typeface="Calibri" pitchFamily="34" charset="0"/>
                <a:cs typeface="Arial" charset="0"/>
              </a:rPr>
              <a:t>Referencias</a:t>
            </a:r>
            <a:endParaRPr lang="es-ES" sz="1800" b="1" dirty="0" smtClean="0">
              <a:solidFill>
                <a:srgbClr val="00004C"/>
              </a:solidFill>
              <a:latin typeface="Calibri" pitchFamily="34" charset="0"/>
              <a:cs typeface="Arial" charset="0"/>
            </a:endParaRPr>
          </a:p>
        </p:txBody>
      </p:sp>
      <p:sp>
        <p:nvSpPr>
          <p:cNvPr id="6" name="4 Título"/>
          <p:cNvSpPr>
            <a:spLocks noGrp="1"/>
          </p:cNvSpPr>
          <p:nvPr>
            <p:ph type="title"/>
          </p:nvPr>
        </p:nvSpPr>
        <p:spPr>
          <a:xfrm>
            <a:off x="2033295" y="535921"/>
            <a:ext cx="7829449" cy="1068277"/>
          </a:xfrm>
        </p:spPr>
        <p:txBody>
          <a:bodyPr/>
          <a:lstStyle/>
          <a:p>
            <a:r>
              <a:rPr lang="es-MX" sz="2800" dirty="0" smtClean="0">
                <a:latin typeface="Calibri" pitchFamily="34" charset="0"/>
                <a:cs typeface="Arial" charset="0"/>
              </a:rPr>
              <a:t>Contenido</a:t>
            </a:r>
            <a:endParaRPr lang="es-CO" sz="2800" dirty="0" smtClean="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20355" y="5868541"/>
            <a:ext cx="6840760" cy="360040"/>
          </a:xfrm>
          <a:prstGeom prst="roundRect">
            <a:avLst/>
          </a:prstGeom>
          <a:solidFill>
            <a:schemeClr val="accent1">
              <a:lumMod val="20000"/>
              <a:lumOff val="80000"/>
            </a:schemeClr>
          </a:solidFill>
        </p:spPr>
        <p:txBody>
          <a:bodyPr/>
          <a:lstStyle/>
          <a:p>
            <a:pPr marL="0" indent="0" algn="ctr">
              <a:buNone/>
            </a:pPr>
            <a:r>
              <a:rPr lang="es-CO" dirty="0" smtClean="0">
                <a:latin typeface="Calibri" pitchFamily="34" charset="0"/>
              </a:rPr>
              <a:t>La Figura 9 muestra las </a:t>
            </a:r>
            <a:r>
              <a:rPr lang="es-CO" dirty="0" smtClean="0">
                <a:latin typeface="Calibri" pitchFamily="34" charset="0"/>
              </a:rPr>
              <a:t>entradas </a:t>
            </a:r>
            <a:r>
              <a:rPr lang="es-CO" dirty="0" smtClean="0">
                <a:latin typeface="Calibri" pitchFamily="34" charset="0"/>
              </a:rPr>
              <a:t>y las </a:t>
            </a:r>
            <a:r>
              <a:rPr lang="es-CO" dirty="0" smtClean="0">
                <a:latin typeface="Calibri" pitchFamily="34" charset="0"/>
              </a:rPr>
              <a:t>salidas </a:t>
            </a:r>
            <a:r>
              <a:rPr lang="es-CO" dirty="0" smtClean="0">
                <a:latin typeface="Calibri" pitchFamily="34" charset="0"/>
              </a:rPr>
              <a:t>del programa en C.</a:t>
            </a:r>
            <a:endParaRPr lang="en-US" dirty="0" smtClean="0">
              <a:latin typeface="Calibri" pitchFamily="34" charset="0"/>
            </a:endParaRPr>
          </a:p>
          <a:p>
            <a:pPr algn="ctr">
              <a:buNone/>
            </a:pPr>
            <a:endParaRPr lang="en-US" dirty="0">
              <a:latin typeface="Calibri" pitchFamily="34" charset="0"/>
            </a:endParaRPr>
          </a:p>
        </p:txBody>
      </p:sp>
      <p:sp>
        <p:nvSpPr>
          <p:cNvPr id="4" name="1 Título"/>
          <p:cNvSpPr txBox="1">
            <a:spLocks/>
          </p:cNvSpPr>
          <p:nvPr/>
        </p:nvSpPr>
        <p:spPr bwMode="auto">
          <a:xfrm>
            <a:off x="0" y="-108123"/>
            <a:ext cx="7829449" cy="1068277"/>
          </a:xfrm>
          <a:prstGeom prst="rect">
            <a:avLst/>
          </a:prstGeom>
          <a:noFill/>
          <a:ln w="9525">
            <a:noFill/>
            <a:miter lim="800000"/>
            <a:headEnd/>
            <a:tailEnd/>
          </a:ln>
        </p:spPr>
        <p:txBody>
          <a:bodyPr vert="horz" wrap="square" lIns="91418" tIns="45710" rIns="91418" bIns="45710" numCol="1" anchor="ctr" anchorCtr="0" compatLnSpc="1">
            <a:prstTxWarp prst="textNoShape">
              <a:avLst/>
            </a:prstTxWarp>
          </a:bodyPr>
          <a:lstStyle/>
          <a:p>
            <a:pPr marL="0" marR="0" lvl="0" indent="0" algn="l" defTabSz="809625" rtl="0" eaLnBrk="0" fontAlgn="base" latinLnBrk="0" hangingPunct="0">
              <a:lnSpc>
                <a:spcPct val="100000"/>
              </a:lnSpc>
              <a:spcBef>
                <a:spcPct val="0"/>
              </a:spcBef>
              <a:spcAft>
                <a:spcPct val="0"/>
              </a:spcAft>
              <a:buClrTx/>
              <a:buSzTx/>
              <a:buFontTx/>
              <a:buNone/>
              <a:tabLst/>
              <a:defRPr/>
            </a:pPr>
            <a:r>
              <a:rPr lang="es-CO" sz="2000" b="1" dirty="0" smtClean="0">
                <a:solidFill>
                  <a:srgbClr val="00004C"/>
                </a:solidFill>
                <a:latin typeface="Calibri" pitchFamily="34" charset="0"/>
                <a:ea typeface="+mj-ea"/>
                <a:cs typeface="Arial" pitchFamily="34" charset="0"/>
              </a:rPr>
              <a:t>Descripción de la solución (2)</a:t>
            </a:r>
            <a:r>
              <a:rPr kumimoji="0" lang="en-US" sz="1800" b="1" i="0" u="none" strike="noStrike" kern="0" cap="small" spc="0" normalizeH="0" baseline="0" noProof="0" dirty="0" smtClean="0">
                <a:ln>
                  <a:noFill/>
                </a:ln>
                <a:solidFill>
                  <a:srgbClr val="00004C"/>
                </a:solidFill>
                <a:effectLst/>
                <a:uLnTx/>
                <a:uFillTx/>
                <a:latin typeface="Arial" pitchFamily="34" charset="0"/>
                <a:ea typeface="+mj-ea"/>
                <a:cs typeface="Arial" pitchFamily="34" charset="0"/>
              </a:rPr>
              <a:t/>
            </a:r>
            <a:br>
              <a:rPr kumimoji="0" lang="en-US" sz="1800" b="1" i="0" u="none" strike="noStrike" kern="0" cap="small" spc="0" normalizeH="0" baseline="0" noProof="0" dirty="0" smtClean="0">
                <a:ln>
                  <a:noFill/>
                </a:ln>
                <a:solidFill>
                  <a:srgbClr val="00004C"/>
                </a:solidFill>
                <a:effectLst/>
                <a:uLnTx/>
                <a:uFillTx/>
                <a:latin typeface="Arial" pitchFamily="34" charset="0"/>
                <a:ea typeface="+mj-ea"/>
                <a:cs typeface="Arial" pitchFamily="34" charset="0"/>
              </a:rPr>
            </a:br>
            <a:endParaRPr kumimoji="0" lang="en-US" sz="1800" b="1" i="0" u="none" strike="noStrike" kern="0" cap="none" spc="0" normalizeH="0" baseline="0" noProof="0" dirty="0">
              <a:ln>
                <a:noFill/>
              </a:ln>
              <a:solidFill>
                <a:srgbClr val="00004C"/>
              </a:solidFill>
              <a:effectLst/>
              <a:uLnTx/>
              <a:uFillTx/>
              <a:latin typeface="Arial" pitchFamily="34" charset="0"/>
              <a:ea typeface="+mj-ea"/>
              <a:cs typeface="Arial" pitchFamily="34" charset="0"/>
            </a:endParaRPr>
          </a:p>
        </p:txBody>
      </p:sp>
      <p:pic>
        <p:nvPicPr>
          <p:cNvPr id="5" name="4 Imagen"/>
          <p:cNvPicPr/>
          <p:nvPr/>
        </p:nvPicPr>
        <p:blipFill>
          <a:blip r:embed="rId2" cstate="print"/>
          <a:srcRect/>
          <a:stretch>
            <a:fillRect/>
          </a:stretch>
        </p:blipFill>
        <p:spPr bwMode="auto">
          <a:xfrm>
            <a:off x="2520355" y="1332037"/>
            <a:ext cx="6840760" cy="4382707"/>
          </a:xfrm>
          <a:prstGeom prst="rect">
            <a:avLst/>
          </a:prstGeom>
          <a:ln>
            <a:solidFill>
              <a:schemeClr val="tx1"/>
            </a:solidFill>
          </a:ln>
          <a:effectLst>
            <a:outerShdw blurRad="292100" dist="139700" dir="2700000" algn="tl" rotWithShape="0">
              <a:srgbClr val="333333">
                <a:alpha val="65000"/>
              </a:srgbClr>
            </a:outerShdw>
          </a:effectLst>
        </p:spPr>
      </p:pic>
      <p:sp>
        <p:nvSpPr>
          <p:cNvPr id="8" name="7 Rectángulo redondeado"/>
          <p:cNvSpPr/>
          <p:nvPr/>
        </p:nvSpPr>
        <p:spPr>
          <a:xfrm>
            <a:off x="360115" y="755973"/>
            <a:ext cx="2088232" cy="648072"/>
          </a:xfrm>
          <a:prstGeom prst="roundRect">
            <a:avLst/>
          </a:prstGeom>
          <a:effectLst/>
        </p:spPr>
        <p:style>
          <a:lnRef idx="3">
            <a:schemeClr val="lt1"/>
          </a:lnRef>
          <a:fillRef idx="1003">
            <a:schemeClr val="dk2"/>
          </a:fillRef>
          <a:effectRef idx="1">
            <a:schemeClr val="accent4"/>
          </a:effectRef>
          <a:fontRef idx="minor">
            <a:schemeClr val="lt1"/>
          </a:fontRef>
        </p:style>
        <p:txBody>
          <a:bodyPr anchor="ctr"/>
          <a:lstStyle/>
          <a:p>
            <a:r>
              <a:rPr lang="es-CO" sz="1600" b="1" i="1" dirty="0" smtClean="0">
                <a:latin typeface="Calibri" pitchFamily="34" charset="0"/>
              </a:rPr>
              <a:t>B. Implementación</a:t>
            </a:r>
            <a:endParaRPr lang="en-US" sz="1600" b="1" i="1" dirty="0" smtClean="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108123"/>
            <a:ext cx="7829449" cy="1068277"/>
          </a:xfrm>
          <a:prstGeom prst="rect">
            <a:avLst/>
          </a:prstGeom>
          <a:noFill/>
          <a:ln w="9525">
            <a:noFill/>
            <a:miter lim="800000"/>
            <a:headEnd/>
            <a:tailEnd/>
          </a:ln>
        </p:spPr>
        <p:txBody>
          <a:bodyPr vert="horz" wrap="square" lIns="91418" tIns="45710" rIns="91418" bIns="45710" numCol="1" anchor="ctr" anchorCtr="0" compatLnSpc="1">
            <a:prstTxWarp prst="textNoShape">
              <a:avLst/>
            </a:prstTxWarp>
          </a:bodyPr>
          <a:lstStyle/>
          <a:p>
            <a:pPr marL="0" marR="0" lvl="0" indent="0" algn="l" defTabSz="809625" rtl="0" eaLnBrk="0" fontAlgn="base" latinLnBrk="0" hangingPunct="0">
              <a:lnSpc>
                <a:spcPct val="100000"/>
              </a:lnSpc>
              <a:spcBef>
                <a:spcPct val="0"/>
              </a:spcBef>
              <a:spcAft>
                <a:spcPct val="0"/>
              </a:spcAft>
              <a:buClrTx/>
              <a:buSzTx/>
              <a:buFontTx/>
              <a:buNone/>
              <a:tabLst/>
              <a:defRPr/>
            </a:pPr>
            <a:r>
              <a:rPr lang="es-CO" sz="2000" b="1" dirty="0" smtClean="0">
                <a:solidFill>
                  <a:srgbClr val="00004C"/>
                </a:solidFill>
                <a:latin typeface="Calibri" pitchFamily="34" charset="0"/>
                <a:ea typeface="+mj-ea"/>
                <a:cs typeface="Arial" pitchFamily="34" charset="0"/>
              </a:rPr>
              <a:t>Descripción de la solución (3)</a:t>
            </a:r>
            <a:r>
              <a:rPr kumimoji="0" lang="en-US" sz="1800" b="1" i="0" u="none" strike="noStrike" kern="0" cap="small" spc="0" normalizeH="0" baseline="0" noProof="0" dirty="0" smtClean="0">
                <a:ln>
                  <a:noFill/>
                </a:ln>
                <a:solidFill>
                  <a:srgbClr val="00004C"/>
                </a:solidFill>
                <a:effectLst/>
                <a:uLnTx/>
                <a:uFillTx/>
                <a:latin typeface="Arial" pitchFamily="34" charset="0"/>
                <a:ea typeface="+mj-ea"/>
                <a:cs typeface="Arial" pitchFamily="34" charset="0"/>
              </a:rPr>
              <a:t/>
            </a:r>
            <a:br>
              <a:rPr kumimoji="0" lang="en-US" sz="1800" b="1" i="0" u="none" strike="noStrike" kern="0" cap="small" spc="0" normalizeH="0" baseline="0" noProof="0" dirty="0" smtClean="0">
                <a:ln>
                  <a:noFill/>
                </a:ln>
                <a:solidFill>
                  <a:srgbClr val="00004C"/>
                </a:solidFill>
                <a:effectLst/>
                <a:uLnTx/>
                <a:uFillTx/>
                <a:latin typeface="Arial" pitchFamily="34" charset="0"/>
                <a:ea typeface="+mj-ea"/>
                <a:cs typeface="Arial" pitchFamily="34" charset="0"/>
              </a:rPr>
            </a:br>
            <a:endParaRPr kumimoji="0" lang="en-US" sz="1800" b="1" i="0" u="none" strike="noStrike" kern="0" cap="none" spc="0" normalizeH="0" baseline="0" noProof="0" dirty="0">
              <a:ln>
                <a:noFill/>
              </a:ln>
              <a:solidFill>
                <a:srgbClr val="00004C"/>
              </a:solidFill>
              <a:effectLst/>
              <a:uLnTx/>
              <a:uFillTx/>
              <a:latin typeface="Arial" pitchFamily="34" charset="0"/>
              <a:ea typeface="+mj-ea"/>
              <a:cs typeface="Arial" pitchFamily="34" charset="0"/>
            </a:endParaRPr>
          </a:p>
        </p:txBody>
      </p:sp>
      <p:sp>
        <p:nvSpPr>
          <p:cNvPr id="6" name="5 Rectángulo redondeado"/>
          <p:cNvSpPr/>
          <p:nvPr/>
        </p:nvSpPr>
        <p:spPr>
          <a:xfrm>
            <a:off x="504131" y="5533013"/>
            <a:ext cx="9793088" cy="1055608"/>
          </a:xfrm>
          <a:prstGeom prst="roundRect">
            <a:avLst/>
          </a:prstGeom>
          <a:solidFill>
            <a:schemeClr val="tx2">
              <a:lumMod val="20000"/>
              <a:lumOff val="80000"/>
            </a:schemeClr>
          </a:solidFill>
        </p:spPr>
        <p:txBody>
          <a:bodyPr wrap="square">
            <a:spAutoFit/>
          </a:bodyPr>
          <a:lstStyle/>
          <a:p>
            <a:pPr algn="just"/>
            <a:r>
              <a:rPr lang="es-CO" dirty="0" smtClean="0">
                <a:latin typeface="Calibri" pitchFamily="34" charset="0"/>
              </a:rPr>
              <a:t>Los datos de entrada y salida se muestran en el panel de monitoreo que se presenta en la Fig. 10.</a:t>
            </a:r>
          </a:p>
          <a:p>
            <a:pPr algn="just"/>
            <a:endParaRPr lang="es-CO" dirty="0" smtClean="0">
              <a:latin typeface="Calibri" pitchFamily="34" charset="0"/>
            </a:endParaRPr>
          </a:p>
          <a:p>
            <a:pPr algn="just"/>
            <a:r>
              <a:rPr lang="es-CO" dirty="0" smtClean="0">
                <a:latin typeface="Calibri" pitchFamily="34" charset="0"/>
              </a:rPr>
              <a:t>Se visualizan todas </a:t>
            </a:r>
            <a:r>
              <a:rPr lang="es-CO" dirty="0" smtClean="0">
                <a:latin typeface="Calibri" pitchFamily="34" charset="0"/>
              </a:rPr>
              <a:t>las plantas monitoreadas por el </a:t>
            </a:r>
            <a:r>
              <a:rPr lang="es-CO" dirty="0" smtClean="0">
                <a:latin typeface="Calibri" pitchFamily="34" charset="0"/>
              </a:rPr>
              <a:t>CC.</a:t>
            </a:r>
            <a:r>
              <a:rPr lang="es-CO" dirty="0" smtClean="0">
                <a:latin typeface="Calibri" pitchFamily="34" charset="0"/>
              </a:rPr>
              <a:t> El operador puede ver la energía programada para las 24 horas, la energía promedio, la desviación y la referencia </a:t>
            </a:r>
            <a:r>
              <a:rPr lang="es-CO" i="1" dirty="0" smtClean="0">
                <a:latin typeface="Calibri" pitchFamily="34" charset="0"/>
              </a:rPr>
              <a:t>P</a:t>
            </a:r>
            <a:r>
              <a:rPr lang="es-CO" i="1" baseline="-25000" dirty="0" smtClean="0">
                <a:latin typeface="Calibri" pitchFamily="34" charset="0"/>
              </a:rPr>
              <a:t>r</a:t>
            </a:r>
            <a:r>
              <a:rPr lang="es-CO" i="1" dirty="0" smtClean="0">
                <a:latin typeface="Calibri" pitchFamily="34" charset="0"/>
              </a:rPr>
              <a:t>(</a:t>
            </a:r>
            <a:r>
              <a:rPr lang="es-CO" i="1" dirty="0" err="1" smtClean="0">
                <a:latin typeface="Calibri" pitchFamily="34" charset="0"/>
              </a:rPr>
              <a:t>k,H</a:t>
            </a:r>
            <a:r>
              <a:rPr lang="es-CO" i="1" dirty="0" smtClean="0">
                <a:latin typeface="Calibri" pitchFamily="34" charset="0"/>
              </a:rPr>
              <a:t>)</a:t>
            </a:r>
            <a:r>
              <a:rPr lang="es-CO" dirty="0" smtClean="0">
                <a:latin typeface="Calibri" pitchFamily="34" charset="0"/>
              </a:rPr>
              <a:t> para el k-</a:t>
            </a:r>
            <a:r>
              <a:rPr lang="es-CO" dirty="0" err="1" smtClean="0">
                <a:latin typeface="Calibri" pitchFamily="34" charset="0"/>
              </a:rPr>
              <a:t>ésimo</a:t>
            </a:r>
            <a:r>
              <a:rPr lang="es-CO" dirty="0" smtClean="0">
                <a:latin typeface="Calibri" pitchFamily="34" charset="0"/>
              </a:rPr>
              <a:t> sub-período. </a:t>
            </a:r>
            <a:endParaRPr lang="en-US" dirty="0" smtClean="0">
              <a:latin typeface="Calibri" pitchFamily="34" charset="0"/>
            </a:endParaRPr>
          </a:p>
        </p:txBody>
      </p:sp>
      <p:sp>
        <p:nvSpPr>
          <p:cNvPr id="8" name="7 Rectángulo redondeado"/>
          <p:cNvSpPr/>
          <p:nvPr/>
        </p:nvSpPr>
        <p:spPr>
          <a:xfrm>
            <a:off x="360115" y="755973"/>
            <a:ext cx="2088232" cy="648072"/>
          </a:xfrm>
          <a:prstGeom prst="roundRect">
            <a:avLst/>
          </a:prstGeom>
          <a:effectLst/>
        </p:spPr>
        <p:style>
          <a:lnRef idx="3">
            <a:schemeClr val="lt1"/>
          </a:lnRef>
          <a:fillRef idx="1003">
            <a:schemeClr val="dk2"/>
          </a:fillRef>
          <a:effectRef idx="1">
            <a:schemeClr val="accent4"/>
          </a:effectRef>
          <a:fontRef idx="minor">
            <a:schemeClr val="lt1"/>
          </a:fontRef>
        </p:style>
        <p:txBody>
          <a:bodyPr anchor="ctr"/>
          <a:lstStyle/>
          <a:p>
            <a:r>
              <a:rPr lang="es-CO" sz="1600" b="1" i="1" dirty="0" smtClean="0">
                <a:latin typeface="Calibri" pitchFamily="34" charset="0"/>
              </a:rPr>
              <a:t>B. Implementación</a:t>
            </a:r>
            <a:endParaRPr lang="en-US" sz="1600" b="1" i="1" dirty="0" smtClean="0">
              <a:latin typeface="Calibri" pitchFamily="34" charset="0"/>
            </a:endParaRPr>
          </a:p>
        </p:txBody>
      </p:sp>
      <p:pic>
        <p:nvPicPr>
          <p:cNvPr id="10" name="Picture 2"/>
          <p:cNvPicPr>
            <a:picLocks noChangeAspect="1" noChangeArrowheads="1"/>
          </p:cNvPicPr>
          <p:nvPr/>
        </p:nvPicPr>
        <p:blipFill>
          <a:blip r:embed="rId2" cstate="print"/>
          <a:srcRect l="1108" t="15669" r="29086" b="5991"/>
          <a:stretch>
            <a:fillRect/>
          </a:stretch>
        </p:blipFill>
        <p:spPr bwMode="auto">
          <a:xfrm>
            <a:off x="2664371" y="755973"/>
            <a:ext cx="6778625" cy="4572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936179" y="1836093"/>
            <a:ext cx="2376264" cy="4200704"/>
          </a:xfrm>
          <a:prstGeom prst="roundRect">
            <a:avLst/>
          </a:prstGeom>
          <a:solidFill>
            <a:schemeClr val="accent1">
              <a:lumMod val="40000"/>
              <a:lumOff val="60000"/>
            </a:schemeClr>
          </a:solidFill>
        </p:spPr>
        <p:txBody>
          <a:bodyPr wrap="square">
            <a:spAutoFit/>
          </a:bodyPr>
          <a:lstStyle/>
          <a:p>
            <a:pPr>
              <a:lnSpc>
                <a:spcPct val="150000"/>
              </a:lnSpc>
            </a:pPr>
            <a:r>
              <a:rPr lang="es-CO" dirty="0" smtClean="0">
                <a:latin typeface="Calibri" pitchFamily="34" charset="0"/>
              </a:rPr>
              <a:t>El despliegue de control permite cambiar los parámetros de control como el horizonte de control, los límites de la unidad, los parámetros del LFC y prioridades de las unidades [1].Además, se muestra la energía </a:t>
            </a:r>
            <a:r>
              <a:rPr lang="es-CO" dirty="0" smtClean="0">
                <a:latin typeface="Calibri" pitchFamily="34" charset="0"/>
              </a:rPr>
              <a:t>promedio </a:t>
            </a:r>
            <a:r>
              <a:rPr lang="es-CO" dirty="0" smtClean="0">
                <a:latin typeface="Calibri" pitchFamily="34" charset="0"/>
              </a:rPr>
              <a:t>y la evolución temporal de la desviación de la energía.</a:t>
            </a:r>
            <a:endParaRPr lang="en-US" dirty="0">
              <a:latin typeface="Calibri" pitchFamily="34" charset="0"/>
            </a:endParaRPr>
          </a:p>
        </p:txBody>
      </p:sp>
      <p:sp>
        <p:nvSpPr>
          <p:cNvPr id="6" name="1 Título"/>
          <p:cNvSpPr txBox="1">
            <a:spLocks/>
          </p:cNvSpPr>
          <p:nvPr/>
        </p:nvSpPr>
        <p:spPr bwMode="auto">
          <a:xfrm>
            <a:off x="0" y="0"/>
            <a:ext cx="7829449" cy="1068277"/>
          </a:xfrm>
          <a:prstGeom prst="rect">
            <a:avLst/>
          </a:prstGeom>
          <a:noFill/>
          <a:ln w="9525">
            <a:noFill/>
            <a:miter lim="800000"/>
            <a:headEnd/>
            <a:tailEnd/>
          </a:ln>
        </p:spPr>
        <p:txBody>
          <a:bodyPr vert="horz" wrap="square" lIns="91418" tIns="45710" rIns="91418" bIns="45710" numCol="1" anchor="ctr" anchorCtr="0" compatLnSpc="1">
            <a:prstTxWarp prst="textNoShape">
              <a:avLst/>
            </a:prstTxWarp>
          </a:bodyPr>
          <a:lstStyle/>
          <a:p>
            <a:pPr marL="0" marR="0" lvl="0" indent="0" algn="l" defTabSz="809625" rtl="0" eaLnBrk="0" fontAlgn="base" latinLnBrk="0" hangingPunct="0">
              <a:lnSpc>
                <a:spcPct val="100000"/>
              </a:lnSpc>
              <a:spcBef>
                <a:spcPct val="0"/>
              </a:spcBef>
              <a:spcAft>
                <a:spcPct val="0"/>
              </a:spcAft>
              <a:buClrTx/>
              <a:buSzTx/>
              <a:buFontTx/>
              <a:buNone/>
              <a:tabLst/>
              <a:defRPr/>
            </a:pPr>
            <a:r>
              <a:rPr lang="es-CO" sz="2000" b="1" dirty="0" smtClean="0">
                <a:solidFill>
                  <a:srgbClr val="00004C"/>
                </a:solidFill>
                <a:latin typeface="Calibri" pitchFamily="34" charset="0"/>
                <a:ea typeface="+mj-ea"/>
                <a:cs typeface="Arial" pitchFamily="34" charset="0"/>
              </a:rPr>
              <a:t>Descripción de la solución (4)</a:t>
            </a:r>
            <a:r>
              <a:rPr kumimoji="0" lang="en-US" sz="1800" b="1" i="0" u="none" strike="noStrike" kern="0" cap="small" spc="0" normalizeH="0" baseline="0" noProof="0" dirty="0" smtClean="0">
                <a:ln>
                  <a:noFill/>
                </a:ln>
                <a:solidFill>
                  <a:srgbClr val="00004C"/>
                </a:solidFill>
                <a:effectLst/>
                <a:uLnTx/>
                <a:uFillTx/>
                <a:latin typeface="Arial" pitchFamily="34" charset="0"/>
                <a:ea typeface="+mj-ea"/>
                <a:cs typeface="Arial" pitchFamily="34" charset="0"/>
              </a:rPr>
              <a:t/>
            </a:r>
            <a:br>
              <a:rPr kumimoji="0" lang="en-US" sz="1800" b="1" i="0" u="none" strike="noStrike" kern="0" cap="small" spc="0" normalizeH="0" baseline="0" noProof="0" dirty="0" smtClean="0">
                <a:ln>
                  <a:noFill/>
                </a:ln>
                <a:solidFill>
                  <a:srgbClr val="00004C"/>
                </a:solidFill>
                <a:effectLst/>
                <a:uLnTx/>
                <a:uFillTx/>
                <a:latin typeface="Arial" pitchFamily="34" charset="0"/>
                <a:ea typeface="+mj-ea"/>
                <a:cs typeface="Arial" pitchFamily="34" charset="0"/>
              </a:rPr>
            </a:br>
            <a:endParaRPr kumimoji="0" lang="en-US" sz="1800" b="1" i="0" u="none" strike="noStrike" kern="0" cap="none" spc="0" normalizeH="0" baseline="0" noProof="0" dirty="0">
              <a:ln>
                <a:noFill/>
              </a:ln>
              <a:solidFill>
                <a:srgbClr val="00004C"/>
              </a:solidFill>
              <a:effectLst/>
              <a:uLnTx/>
              <a:uFillTx/>
              <a:latin typeface="Arial" pitchFamily="34" charset="0"/>
              <a:ea typeface="+mj-ea"/>
              <a:cs typeface="Arial" pitchFamily="34" charset="0"/>
            </a:endParaRPr>
          </a:p>
        </p:txBody>
      </p:sp>
      <p:sp>
        <p:nvSpPr>
          <p:cNvPr id="7" name="6 Rectángulo redondeado"/>
          <p:cNvSpPr/>
          <p:nvPr/>
        </p:nvSpPr>
        <p:spPr>
          <a:xfrm>
            <a:off x="216099" y="827981"/>
            <a:ext cx="10369227" cy="340519"/>
          </a:xfrm>
          <a:prstGeom prst="roundRect">
            <a:avLst/>
          </a:prstGeom>
          <a:solidFill>
            <a:schemeClr val="accent1">
              <a:lumMod val="60000"/>
              <a:lumOff val="40000"/>
            </a:schemeClr>
          </a:solidFill>
        </p:spPr>
        <p:txBody>
          <a:bodyPr wrap="square">
            <a:spAutoFit/>
          </a:bodyPr>
          <a:lstStyle/>
          <a:p>
            <a:pPr algn="just"/>
            <a:r>
              <a:rPr lang="es-CO" dirty="0" smtClean="0">
                <a:latin typeface="Calibri" pitchFamily="34" charset="0"/>
              </a:rPr>
              <a:t>En las plantas de Salvajina y Calima se añade el botón "CONTROL", que abre el despliegue de control. Tal como se observa en la figura 11</a:t>
            </a:r>
            <a:endParaRPr lang="en-US" dirty="0">
              <a:latin typeface="Calibri" pitchFamily="34" charset="0"/>
            </a:endParaRPr>
          </a:p>
        </p:txBody>
      </p:sp>
      <p:pic>
        <p:nvPicPr>
          <p:cNvPr id="9" name="Picture 2"/>
          <p:cNvPicPr>
            <a:picLocks noChangeAspect="1" noChangeArrowheads="1"/>
          </p:cNvPicPr>
          <p:nvPr/>
        </p:nvPicPr>
        <p:blipFill>
          <a:blip r:embed="rId2" cstate="print"/>
          <a:srcRect l="13087" t="14806" r="21469" b="5397"/>
          <a:stretch>
            <a:fillRect/>
          </a:stretch>
        </p:blipFill>
        <p:spPr bwMode="auto">
          <a:xfrm>
            <a:off x="3522406" y="1332037"/>
            <a:ext cx="6769967" cy="49622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08123"/>
            <a:ext cx="7829449" cy="1068277"/>
          </a:xfrm>
        </p:spPr>
        <p:txBody>
          <a:bodyPr/>
          <a:lstStyle/>
          <a:p>
            <a:r>
              <a:rPr lang="es-CO" sz="2000" kern="1200" dirty="0" smtClean="0">
                <a:latin typeface="Calibri" pitchFamily="34" charset="0"/>
              </a:rPr>
              <a:t>Resultados experimentales</a:t>
            </a:r>
            <a:r>
              <a:rPr lang="en-US" sz="1800" cap="small" dirty="0" smtClean="0"/>
              <a:t/>
            </a:r>
            <a:br>
              <a:rPr lang="en-US" sz="1800" cap="small" dirty="0" smtClean="0"/>
            </a:br>
            <a:endParaRPr lang="en-US" sz="1800" dirty="0"/>
          </a:p>
        </p:txBody>
      </p:sp>
      <p:pic>
        <p:nvPicPr>
          <p:cNvPr id="4" name="3 Imagen"/>
          <p:cNvPicPr/>
          <p:nvPr/>
        </p:nvPicPr>
        <p:blipFill>
          <a:blip r:embed="rId2" cstate="print"/>
          <a:srcRect/>
          <a:stretch>
            <a:fillRect/>
          </a:stretch>
        </p:blipFill>
        <p:spPr bwMode="auto">
          <a:xfrm>
            <a:off x="504131" y="3132237"/>
            <a:ext cx="4824536" cy="3384376"/>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5400675" y="2988221"/>
            <a:ext cx="5112568" cy="3528392"/>
          </a:xfrm>
          <a:prstGeom prst="rect">
            <a:avLst/>
          </a:prstGeom>
          <a:noFill/>
          <a:ln w="9525">
            <a:noFill/>
            <a:miter lim="800000"/>
            <a:headEnd/>
            <a:tailEnd/>
          </a:ln>
        </p:spPr>
      </p:pic>
      <p:sp>
        <p:nvSpPr>
          <p:cNvPr id="6" name="Rectangle 1"/>
          <p:cNvSpPr>
            <a:spLocks noChangeArrowheads="1"/>
          </p:cNvSpPr>
          <p:nvPr/>
        </p:nvSpPr>
        <p:spPr bwMode="auto">
          <a:xfrm>
            <a:off x="720155" y="6496868"/>
            <a:ext cx="439248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O" dirty="0" smtClean="0">
                <a:latin typeface="Calibri" pitchFamily="34" charset="0"/>
                <a:ea typeface="SimSun"/>
                <a:cs typeface="Times New Roman" pitchFamily="18" charset="0"/>
              </a:rPr>
              <a:t>Figura  12 </a:t>
            </a:r>
          </a:p>
        </p:txBody>
      </p:sp>
      <p:sp>
        <p:nvSpPr>
          <p:cNvPr id="7" name="Rectangle 2"/>
          <p:cNvSpPr>
            <a:spLocks noChangeArrowheads="1"/>
          </p:cNvSpPr>
          <p:nvPr/>
        </p:nvSpPr>
        <p:spPr bwMode="auto">
          <a:xfrm>
            <a:off x="5688707" y="6496868"/>
            <a:ext cx="432063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CO" dirty="0" smtClean="0">
                <a:latin typeface="Calibri" pitchFamily="34" charset="0"/>
                <a:ea typeface="SimSun"/>
                <a:cs typeface="Times New Roman" pitchFamily="18" charset="0"/>
              </a:rPr>
              <a:t>Figura 13</a:t>
            </a:r>
          </a:p>
        </p:txBody>
      </p:sp>
      <p:sp>
        <p:nvSpPr>
          <p:cNvPr id="8" name="7 Rectángulo redondeado"/>
          <p:cNvSpPr/>
          <p:nvPr/>
        </p:nvSpPr>
        <p:spPr>
          <a:xfrm>
            <a:off x="648147" y="683965"/>
            <a:ext cx="9145016" cy="2247424"/>
          </a:xfrm>
          <a:prstGeom prst="roundRect">
            <a:avLst/>
          </a:prstGeom>
          <a:noFill/>
          <a:ln w="28575">
            <a:solidFill>
              <a:schemeClr val="tx2">
                <a:lumMod val="60000"/>
                <a:lumOff val="40000"/>
              </a:schemeClr>
            </a:solidFill>
            <a:prstDash val="sysDot"/>
          </a:ln>
        </p:spPr>
        <p:txBody>
          <a:bodyPr wrap="square">
            <a:spAutoFit/>
          </a:bodyPr>
          <a:lstStyle/>
          <a:p>
            <a:r>
              <a:rPr lang="es-CO" dirty="0" smtClean="0">
                <a:latin typeface="Calibri" pitchFamily="34" charset="0"/>
              </a:rPr>
              <a:t>Las Figuras 12 y 13 muestran el funcionamiento real de la solución.</a:t>
            </a:r>
          </a:p>
          <a:p>
            <a:endParaRPr lang="es-CO" dirty="0" smtClean="0">
              <a:latin typeface="Calibri" pitchFamily="34" charset="0"/>
            </a:endParaRPr>
          </a:p>
          <a:p>
            <a:r>
              <a:rPr lang="es-CO" dirty="0" smtClean="0">
                <a:latin typeface="Calibri" pitchFamily="34" charset="0"/>
              </a:rPr>
              <a:t> A las 11 a.m. la energía programada cambia de 83.3MW a 91 MW en cada unidad. Empezando el período la potencia es constante y la desviación de la energía inicial es de -9,4% (no se muestra en esta figura), después de 3 minutos, los EDCS producen cambios en las referencias de potencia; las señales de salida del LFC son los pulsos mostrados en la figura. 12. </a:t>
            </a:r>
          </a:p>
          <a:p>
            <a:endParaRPr lang="es-CO" dirty="0" smtClean="0">
              <a:latin typeface="Calibri" pitchFamily="34" charset="0"/>
            </a:endParaRPr>
          </a:p>
          <a:p>
            <a:r>
              <a:rPr lang="es-CO" dirty="0" smtClean="0">
                <a:latin typeface="Calibri" pitchFamily="34" charset="0"/>
              </a:rPr>
              <a:t>Después de 25 minutos las unidades alcanzaron los  95MW deseados y la desviación de la energía es del -1,9%, inferior a la permitida del 5%.</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08123"/>
            <a:ext cx="7829449" cy="1068277"/>
          </a:xfrm>
        </p:spPr>
        <p:txBody>
          <a:bodyPr/>
          <a:lstStyle/>
          <a:p>
            <a:r>
              <a:rPr lang="es-CO" sz="2000" kern="1200" dirty="0" smtClean="0">
                <a:latin typeface="Calibri" pitchFamily="34" charset="0"/>
              </a:rPr>
              <a:t>Conclusiones</a:t>
            </a:r>
            <a:r>
              <a:rPr lang="en-US" sz="1800" cap="small" dirty="0" smtClean="0"/>
              <a:t/>
            </a:r>
            <a:br>
              <a:rPr lang="en-US" sz="1800" cap="small" dirty="0" smtClean="0"/>
            </a:br>
            <a:endParaRPr lang="en-US" sz="1800" dirty="0"/>
          </a:p>
        </p:txBody>
      </p:sp>
      <p:sp>
        <p:nvSpPr>
          <p:cNvPr id="3" name="2 Marcador de contenido"/>
          <p:cNvSpPr>
            <a:spLocks noGrp="1"/>
          </p:cNvSpPr>
          <p:nvPr>
            <p:ph idx="1"/>
          </p:nvPr>
        </p:nvSpPr>
        <p:spPr>
          <a:xfrm>
            <a:off x="360115" y="827981"/>
            <a:ext cx="10153128" cy="4486766"/>
          </a:xfrm>
        </p:spPr>
        <p:txBody>
          <a:bodyPr/>
          <a:lstStyle/>
          <a:p>
            <a:endParaRPr lang="en-US" dirty="0" smtClean="0"/>
          </a:p>
          <a:p>
            <a:pPr>
              <a:buNone/>
            </a:pPr>
            <a:r>
              <a:rPr lang="es-CO" dirty="0" smtClean="0"/>
              <a:t> </a:t>
            </a:r>
            <a:endParaRPr lang="en-US" dirty="0" smtClean="0"/>
          </a:p>
          <a:p>
            <a:endParaRPr lang="en-US" dirty="0" smtClean="0"/>
          </a:p>
          <a:p>
            <a:endParaRPr lang="en-US" dirty="0"/>
          </a:p>
        </p:txBody>
      </p:sp>
      <p:graphicFrame>
        <p:nvGraphicFramePr>
          <p:cNvPr id="4" name="3 Diagrama"/>
          <p:cNvGraphicFramePr/>
          <p:nvPr/>
        </p:nvGraphicFramePr>
        <p:xfrm>
          <a:off x="216098" y="755973"/>
          <a:ext cx="10585251" cy="5519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7829449" cy="1068277"/>
          </a:xfrm>
        </p:spPr>
        <p:txBody>
          <a:bodyPr/>
          <a:lstStyle/>
          <a:p>
            <a:r>
              <a:rPr lang="es-CO" sz="1800" cap="small" dirty="0" smtClean="0"/>
              <a:t>R</a:t>
            </a:r>
            <a:r>
              <a:rPr lang="es-CO" sz="2000" kern="1200" dirty="0" smtClean="0">
                <a:latin typeface="Calibri" pitchFamily="34" charset="0"/>
              </a:rPr>
              <a:t>eferencias</a:t>
            </a:r>
            <a:r>
              <a:rPr lang="en-US" sz="1800" cap="small" dirty="0" smtClean="0"/>
              <a:t/>
            </a:r>
            <a:br>
              <a:rPr lang="en-US" sz="1800" cap="small" dirty="0" smtClean="0"/>
            </a:br>
            <a:endParaRPr lang="en-US" sz="1800" dirty="0"/>
          </a:p>
        </p:txBody>
      </p:sp>
      <p:sp>
        <p:nvSpPr>
          <p:cNvPr id="4" name="3 Rectángulo redondeado"/>
          <p:cNvSpPr/>
          <p:nvPr/>
        </p:nvSpPr>
        <p:spPr>
          <a:xfrm>
            <a:off x="792163" y="1464136"/>
            <a:ext cx="9577064" cy="4188381"/>
          </a:xfrm>
          <a:prstGeom prst="roundRect">
            <a:avLst/>
          </a:prstGeom>
          <a:noFill/>
          <a:ln w="19050">
            <a:solidFill>
              <a:schemeClr val="accent1">
                <a:lumMod val="60000"/>
                <a:lumOff val="40000"/>
              </a:schemeClr>
            </a:solidFill>
            <a:prstDash val="sysDash"/>
          </a:ln>
        </p:spPr>
        <p:txBody>
          <a:bodyPr wrap="square">
            <a:spAutoFit/>
          </a:bodyPr>
          <a:lstStyle/>
          <a:p>
            <a:r>
              <a:rPr lang="en-US" sz="1600" dirty="0" smtClean="0">
                <a:latin typeface="Calibri" pitchFamily="34" charset="0"/>
              </a:rPr>
              <a:t>[1] A.J. Wood and B.F. </a:t>
            </a:r>
            <a:r>
              <a:rPr lang="en-US" sz="1600" dirty="0" err="1" smtClean="0">
                <a:latin typeface="Calibri" pitchFamily="34" charset="0"/>
              </a:rPr>
              <a:t>Wollenberg</a:t>
            </a:r>
            <a:r>
              <a:rPr lang="en-US" sz="1600" dirty="0" smtClean="0">
                <a:latin typeface="Calibri" pitchFamily="34" charset="0"/>
              </a:rPr>
              <a:t>, (2nd ed.) </a:t>
            </a:r>
            <a:r>
              <a:rPr lang="en-US" sz="1600" i="1" dirty="0" smtClean="0">
                <a:latin typeface="Calibri" pitchFamily="34" charset="0"/>
              </a:rPr>
              <a:t>Power Generation, Operation, and Control, New York: Wiley, 1996, p. 29.</a:t>
            </a:r>
          </a:p>
          <a:p>
            <a:endParaRPr lang="en-US" sz="1600" i="1" dirty="0" smtClean="0">
              <a:latin typeface="Calibri" pitchFamily="34" charset="0"/>
            </a:endParaRPr>
          </a:p>
          <a:p>
            <a:r>
              <a:rPr lang="en-US" sz="1600" dirty="0" smtClean="0">
                <a:latin typeface="Calibri" pitchFamily="34" charset="0"/>
              </a:rPr>
              <a:t>[2] J.M. </a:t>
            </a:r>
            <a:r>
              <a:rPr lang="en-US" sz="1600" dirty="0" err="1" smtClean="0">
                <a:latin typeface="Calibri" pitchFamily="34" charset="0"/>
              </a:rPr>
              <a:t>Ramírez</a:t>
            </a:r>
            <a:r>
              <a:rPr lang="en-US" sz="1600" dirty="0" smtClean="0">
                <a:latin typeface="Calibri" pitchFamily="34" charset="0"/>
              </a:rPr>
              <a:t>, M.L. Orozco and D. </a:t>
            </a:r>
            <a:r>
              <a:rPr lang="en-US" sz="1600" dirty="0" err="1" smtClean="0">
                <a:latin typeface="Calibri" pitchFamily="34" charset="0"/>
              </a:rPr>
              <a:t>Martínez</a:t>
            </a:r>
            <a:r>
              <a:rPr lang="en-US" sz="1600" dirty="0" smtClean="0">
                <a:latin typeface="Calibri" pitchFamily="34" charset="0"/>
              </a:rPr>
              <a:t>, "Automatic energy deviation control from the CSM of EPSA," </a:t>
            </a:r>
          </a:p>
          <a:p>
            <a:r>
              <a:rPr lang="en-US" sz="1600" dirty="0" smtClean="0">
                <a:latin typeface="Calibri" pitchFamily="34" charset="0"/>
              </a:rPr>
              <a:t>Universidad del Valle, Cali, Colombia, Tech. Rep. EIEE 001, Jul. 2009.</a:t>
            </a:r>
          </a:p>
          <a:p>
            <a:endParaRPr lang="en-US" sz="1600" dirty="0" smtClean="0">
              <a:latin typeface="Calibri" pitchFamily="34" charset="0"/>
            </a:endParaRPr>
          </a:p>
          <a:p>
            <a:r>
              <a:rPr lang="es-ES" sz="1600" dirty="0" smtClean="0">
                <a:latin typeface="Calibri" pitchFamily="34" charset="0"/>
              </a:rPr>
              <a:t>[3] Comisión de Regulación de Energía y Gas, CREG, Resolución 80 de </a:t>
            </a:r>
            <a:r>
              <a:rPr lang="en-US" sz="1600" dirty="0" smtClean="0">
                <a:latin typeface="Calibri" pitchFamily="34" charset="0"/>
              </a:rPr>
              <a:t>1999.</a:t>
            </a:r>
          </a:p>
          <a:p>
            <a:endParaRPr lang="en-US" sz="1600" dirty="0" smtClean="0">
              <a:latin typeface="Calibri" pitchFamily="34" charset="0"/>
            </a:endParaRPr>
          </a:p>
          <a:p>
            <a:r>
              <a:rPr lang="es-ES" sz="1600" dirty="0" smtClean="0">
                <a:latin typeface="Calibri" pitchFamily="34" charset="0"/>
              </a:rPr>
              <a:t>[4] Comisión de Regulación de Energía y Gas, CREG, Resolución 112 de </a:t>
            </a:r>
            <a:r>
              <a:rPr lang="en-US" sz="1600" dirty="0" smtClean="0">
                <a:latin typeface="Calibri" pitchFamily="34" charset="0"/>
              </a:rPr>
              <a:t>1998, p7.</a:t>
            </a:r>
          </a:p>
          <a:p>
            <a:endParaRPr lang="en-US" sz="1600" dirty="0" smtClean="0">
              <a:latin typeface="Calibri" pitchFamily="34" charset="0"/>
            </a:endParaRPr>
          </a:p>
          <a:p>
            <a:r>
              <a:rPr lang="en-US" sz="1600" dirty="0" smtClean="0">
                <a:latin typeface="Calibri" pitchFamily="34" charset="0"/>
              </a:rPr>
              <a:t>[5] G. C. Goodwin, S.F. </a:t>
            </a:r>
            <a:r>
              <a:rPr lang="en-US" sz="1600" dirty="0" err="1" smtClean="0">
                <a:latin typeface="Calibri" pitchFamily="34" charset="0"/>
              </a:rPr>
              <a:t>Graebe</a:t>
            </a:r>
            <a:r>
              <a:rPr lang="en-US" sz="1600" dirty="0" smtClean="0">
                <a:latin typeface="Calibri" pitchFamily="34" charset="0"/>
              </a:rPr>
              <a:t> and M.E. Salgado, </a:t>
            </a:r>
            <a:r>
              <a:rPr lang="en-US" sz="1600" i="1" dirty="0" smtClean="0">
                <a:latin typeface="Calibri" pitchFamily="34" charset="0"/>
              </a:rPr>
              <a:t>Control System Design, </a:t>
            </a:r>
            <a:r>
              <a:rPr lang="en-US" sz="1600" dirty="0" smtClean="0">
                <a:latin typeface="Calibri" pitchFamily="34" charset="0"/>
              </a:rPr>
              <a:t>9 edition, New Jersey: Prentice Hall, 2001, p. 189.</a:t>
            </a:r>
          </a:p>
          <a:p>
            <a:endParaRPr lang="en-US" sz="1600" dirty="0" smtClean="0">
              <a:latin typeface="Calibri" pitchFamily="34" charset="0"/>
            </a:endParaRPr>
          </a:p>
          <a:p>
            <a:r>
              <a:rPr lang="en-US" sz="1600" dirty="0" smtClean="0">
                <a:latin typeface="Calibri" pitchFamily="34" charset="0"/>
              </a:rPr>
              <a:t>[6] EPSA, </a:t>
            </a:r>
            <a:r>
              <a:rPr lang="en-US" sz="1600" dirty="0" err="1" smtClean="0">
                <a:latin typeface="Calibri" pitchFamily="34" charset="0"/>
              </a:rPr>
              <a:t>Centrales</a:t>
            </a:r>
            <a:r>
              <a:rPr lang="en-US" sz="1600" dirty="0" smtClean="0">
                <a:latin typeface="Calibri" pitchFamily="34" charset="0"/>
              </a:rPr>
              <a:t> de </a:t>
            </a:r>
            <a:r>
              <a:rPr lang="en-US" sz="1600" dirty="0" err="1" smtClean="0">
                <a:latin typeface="Calibri" pitchFamily="34" charset="0"/>
              </a:rPr>
              <a:t>Generación</a:t>
            </a:r>
            <a:r>
              <a:rPr lang="en-US" sz="1600" dirty="0" smtClean="0">
                <a:latin typeface="Calibri" pitchFamily="34" charset="0"/>
              </a:rPr>
              <a:t>, 2009 [Online]. Available: http://www.epsa.com.co/.</a:t>
            </a:r>
            <a:endParaRPr lang="en-US" sz="1600" dirty="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048747" y="3184409"/>
            <a:ext cx="4359771" cy="2108068"/>
          </a:xfrm>
          <a:prstGeom prst="rect">
            <a:avLst/>
          </a:prstGeom>
          <a:noFill/>
          <a:ln w="9525">
            <a:noFill/>
            <a:miter lim="800000"/>
            <a:headEnd/>
            <a:tailEnd/>
          </a:ln>
        </p:spPr>
        <p:txBody>
          <a:bodyPr lIns="91407" tIns="45704" rIns="91407" bIns="45704"/>
          <a:lstStyle/>
          <a:p>
            <a:pPr defTabSz="812608" eaLnBrk="0" hangingPunct="0">
              <a:lnSpc>
                <a:spcPts val="3000"/>
              </a:lnSpc>
              <a:defRPr/>
            </a:pPr>
            <a:r>
              <a:rPr lang="en-US" altLang="en-US" sz="4000" b="1" kern="0" dirty="0">
                <a:solidFill>
                  <a:srgbClr val="00004C"/>
                </a:solidFill>
                <a:latin typeface="Calibri" pitchFamily="34" charset="0"/>
                <a:ea typeface="+mj-ea"/>
                <a:cs typeface="Arial" pitchFamily="34" charset="0"/>
              </a:rPr>
              <a:t>GRACIAS</a:t>
            </a:r>
            <a:endParaRPr lang="es-ES" altLang="en-US" sz="4000" b="1" kern="0" dirty="0">
              <a:solidFill>
                <a:srgbClr val="00004C"/>
              </a:solidFill>
              <a:latin typeface="Calibri" pitchFamily="34" charset="0"/>
              <a:ea typeface="+mj-ea"/>
              <a:cs typeface="Arial" pitchFamily="34" charset="0"/>
            </a:endParaRPr>
          </a:p>
        </p:txBody>
      </p:sp>
      <p:sp>
        <p:nvSpPr>
          <p:cNvPr id="3" name="2 Rectángulo"/>
          <p:cNvSpPr/>
          <p:nvPr/>
        </p:nvSpPr>
        <p:spPr>
          <a:xfrm>
            <a:off x="1114395" y="4706153"/>
            <a:ext cx="6643687" cy="830997"/>
          </a:xfrm>
          <a:prstGeom prst="rect">
            <a:avLst/>
          </a:prstGeom>
        </p:spPr>
        <p:txBody>
          <a:bodyPr>
            <a:spAutoFit/>
          </a:bodyPr>
          <a:lstStyle/>
          <a:p>
            <a:pPr algn="just">
              <a:defRPr/>
            </a:pPr>
            <a:r>
              <a:rPr lang="es-ES" sz="1600" dirty="0" smtClean="0">
                <a:solidFill>
                  <a:schemeClr val="accent2">
                    <a:lumMod val="75000"/>
                  </a:schemeClr>
                </a:solidFill>
                <a:latin typeface="Arial" charset="0"/>
              </a:rPr>
              <a:t>Contacto: </a:t>
            </a:r>
            <a:r>
              <a:rPr lang="es-ES" sz="1600" dirty="0">
                <a:solidFill>
                  <a:schemeClr val="accent2">
                    <a:lumMod val="75000"/>
                  </a:schemeClr>
                </a:solidFill>
                <a:latin typeface="Arial" charset="0"/>
              </a:rPr>
              <a:t>Jose Miguel Ramirez </a:t>
            </a:r>
            <a:r>
              <a:rPr lang="es-ES" sz="1600" dirty="0">
                <a:solidFill>
                  <a:schemeClr val="accent2">
                    <a:lumMod val="75000"/>
                  </a:schemeClr>
                </a:solidFill>
                <a:latin typeface="Arial" charset="0"/>
                <a:hlinkClick r:id="rId3"/>
              </a:rPr>
              <a:t>jose.ramirez@correounivalle.edu.co</a:t>
            </a:r>
            <a:endParaRPr lang="es-ES" sz="1600" dirty="0">
              <a:solidFill>
                <a:schemeClr val="accent2">
                  <a:lumMod val="75000"/>
                </a:schemeClr>
              </a:solidFill>
              <a:latin typeface="Arial" charset="0"/>
            </a:endParaRPr>
          </a:p>
          <a:p>
            <a:pPr algn="just">
              <a:defRPr/>
            </a:pPr>
            <a:r>
              <a:rPr lang="es-ES" sz="1600" dirty="0" smtClean="0">
                <a:solidFill>
                  <a:schemeClr val="accent2">
                    <a:lumMod val="75000"/>
                  </a:schemeClr>
                </a:solidFill>
                <a:latin typeface="Arial" charset="0"/>
              </a:rPr>
              <a:t>Grupo de Investigación en Control Industrial GICI</a:t>
            </a:r>
            <a:endParaRPr lang="es-ES" sz="1600" dirty="0">
              <a:solidFill>
                <a:schemeClr val="accent2">
                  <a:lumMod val="75000"/>
                </a:schemeClr>
              </a:solidFill>
              <a:latin typeface="Arial" charset="0"/>
            </a:endParaRPr>
          </a:p>
          <a:p>
            <a:pPr algn="just">
              <a:defRPr/>
            </a:pPr>
            <a:r>
              <a:rPr lang="es-ES" sz="1600" dirty="0">
                <a:solidFill>
                  <a:schemeClr val="accent2">
                    <a:lumMod val="75000"/>
                  </a:schemeClr>
                </a:solidFill>
                <a:latin typeface="Arial" charset="0"/>
              </a:rPr>
              <a:t>Universidad del Valle</a:t>
            </a:r>
          </a:p>
        </p:txBody>
      </p:sp>
      <p:sp>
        <p:nvSpPr>
          <p:cNvPr id="4" name="3 Rectángulo"/>
          <p:cNvSpPr/>
          <p:nvPr/>
        </p:nvSpPr>
        <p:spPr>
          <a:xfrm>
            <a:off x="1114395" y="3920335"/>
            <a:ext cx="6643688" cy="584200"/>
          </a:xfrm>
          <a:prstGeom prst="rect">
            <a:avLst/>
          </a:prstGeom>
        </p:spPr>
        <p:txBody>
          <a:bodyPr>
            <a:spAutoFit/>
          </a:bodyPr>
          <a:lstStyle/>
          <a:p>
            <a:pPr algn="just">
              <a:defRPr/>
            </a:pPr>
            <a:r>
              <a:rPr lang="es-ES" sz="1600" dirty="0" smtClean="0">
                <a:solidFill>
                  <a:schemeClr val="accent2">
                    <a:lumMod val="75000"/>
                  </a:schemeClr>
                </a:solidFill>
                <a:latin typeface="Arial" charset="0"/>
              </a:rPr>
              <a:t>Contacto: </a:t>
            </a:r>
            <a:r>
              <a:rPr lang="es-ES" sz="1600" dirty="0">
                <a:solidFill>
                  <a:schemeClr val="accent2">
                    <a:lumMod val="75000"/>
                  </a:schemeClr>
                </a:solidFill>
                <a:latin typeface="Arial" charset="0"/>
              </a:rPr>
              <a:t>Sandra Ospina </a:t>
            </a:r>
            <a:r>
              <a:rPr lang="es-ES" sz="1600" dirty="0">
                <a:latin typeface="Arial" charset="0"/>
                <a:hlinkClick r:id="rId4"/>
              </a:rPr>
              <a:t>sospina@epsa.com.co</a:t>
            </a:r>
            <a:endParaRPr lang="es-ES" sz="1600" dirty="0">
              <a:solidFill>
                <a:schemeClr val="accent2">
                  <a:lumMod val="75000"/>
                </a:schemeClr>
              </a:solidFill>
              <a:latin typeface="Arial" charset="0"/>
            </a:endParaRPr>
          </a:p>
          <a:p>
            <a:pPr algn="just">
              <a:defRPr/>
            </a:pPr>
            <a:r>
              <a:rPr lang="es-ES" sz="1600" dirty="0">
                <a:solidFill>
                  <a:schemeClr val="accent2">
                    <a:lumMod val="75000"/>
                  </a:schemeClr>
                </a:solidFill>
                <a:latin typeface="Arial" charset="0"/>
              </a:rPr>
              <a:t>EPSA- Empresa de Energía del Pacífico S.A</a:t>
            </a:r>
          </a:p>
        </p:txBody>
      </p:sp>
      <p:pic>
        <p:nvPicPr>
          <p:cNvPr id="6" name="Picture 5"/>
          <p:cNvPicPr>
            <a:picLocks noChangeAspect="1" noChangeArrowheads="1"/>
          </p:cNvPicPr>
          <p:nvPr/>
        </p:nvPicPr>
        <p:blipFill>
          <a:blip r:embed="rId5" cstate="print"/>
          <a:srcRect/>
          <a:stretch>
            <a:fillRect/>
          </a:stretch>
        </p:blipFill>
        <p:spPr bwMode="auto">
          <a:xfrm>
            <a:off x="0" y="5805488"/>
            <a:ext cx="1214438" cy="103505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61 Rectángulo"/>
          <p:cNvSpPr/>
          <p:nvPr/>
        </p:nvSpPr>
        <p:spPr bwMode="auto">
          <a:xfrm>
            <a:off x="828167" y="978231"/>
            <a:ext cx="4752528" cy="4022180"/>
          </a:xfrm>
          <a:prstGeom prst="rect">
            <a:avLst/>
          </a:prstGeom>
          <a:solidFill>
            <a:schemeClr val="accent1">
              <a:lumMod val="60000"/>
              <a:lumOff val="40000"/>
            </a:schemeClr>
          </a:solidFill>
          <a:ln w="9525" cap="flat" cmpd="sng" algn="ctr">
            <a:noFill/>
            <a:prstDash val="solid"/>
            <a:round/>
            <a:headEnd type="none" w="med" len="med"/>
            <a:tailEnd type="none" w="med" len="med"/>
          </a:ln>
          <a:effectLst>
            <a:softEdge rad="63500"/>
          </a:effectLst>
        </p:spPr>
        <p:txBody>
          <a:bodyPr lIns="81290" tIns="40645" rIns="81290" bIns="40645"/>
          <a:lstStyle/>
          <a:p>
            <a:pPr marL="342900" indent="-342900" algn="ctr" defTabSz="812800" eaLnBrk="0" fontAlgn="auto" hangingPunct="0">
              <a:lnSpc>
                <a:spcPct val="150000"/>
              </a:lnSpc>
              <a:spcBef>
                <a:spcPts val="900"/>
              </a:spcBef>
              <a:spcAft>
                <a:spcPts val="0"/>
              </a:spcAft>
              <a:buClr>
                <a:schemeClr val="bg2">
                  <a:lumMod val="25000"/>
                </a:schemeClr>
              </a:buClr>
              <a:buSzPct val="102000"/>
              <a:buFont typeface="+mj-lt"/>
              <a:buAutoNum type="arabicPeriod"/>
              <a:defRPr/>
            </a:pPr>
            <a:endParaRPr lang="es-CO" dirty="0">
              <a:solidFill>
                <a:srgbClr val="000000"/>
              </a:solidFill>
              <a:latin typeface="Calibri" pitchFamily="34" charset="0"/>
              <a:cs typeface="Arial" charset="0"/>
            </a:endParaRPr>
          </a:p>
        </p:txBody>
      </p:sp>
      <p:grpSp>
        <p:nvGrpSpPr>
          <p:cNvPr id="2" name="Group 4"/>
          <p:cNvGrpSpPr>
            <a:grpSpLocks/>
          </p:cNvGrpSpPr>
          <p:nvPr/>
        </p:nvGrpSpPr>
        <p:grpSpPr bwMode="auto">
          <a:xfrm>
            <a:off x="1044507" y="1193927"/>
            <a:ext cx="4358045" cy="3637203"/>
            <a:chOff x="249" y="1055"/>
            <a:chExt cx="1179" cy="774"/>
          </a:xfrm>
        </p:grpSpPr>
        <p:pic>
          <p:nvPicPr>
            <p:cNvPr id="2116" name="Picture 15" descr="Alto"/>
            <p:cNvPicPr>
              <a:picLocks noChangeAspect="1" noChangeArrowheads="1"/>
            </p:cNvPicPr>
            <p:nvPr/>
          </p:nvPicPr>
          <p:blipFill>
            <a:blip r:embed="rId2" cstate="print"/>
            <a:srcRect/>
            <a:stretch>
              <a:fillRect/>
            </a:stretch>
          </p:blipFill>
          <p:spPr bwMode="auto">
            <a:xfrm>
              <a:off x="249" y="1055"/>
              <a:ext cx="1179" cy="771"/>
            </a:xfrm>
            <a:prstGeom prst="rect">
              <a:avLst/>
            </a:prstGeom>
            <a:noFill/>
            <a:ln w="9525">
              <a:noFill/>
              <a:miter lim="800000"/>
              <a:headEnd/>
              <a:tailEnd/>
            </a:ln>
          </p:spPr>
        </p:pic>
        <p:sp>
          <p:nvSpPr>
            <p:cNvPr id="70664" name="Line 8"/>
            <p:cNvSpPr>
              <a:spLocks noChangeShapeType="1"/>
            </p:cNvSpPr>
            <p:nvPr/>
          </p:nvSpPr>
          <p:spPr bwMode="auto">
            <a:xfrm>
              <a:off x="249" y="1058"/>
              <a:ext cx="0" cy="771"/>
            </a:xfrm>
            <a:prstGeom prst="line">
              <a:avLst/>
            </a:prstGeom>
            <a:noFill/>
            <a:ln w="9525">
              <a:solidFill>
                <a:srgbClr val="000080"/>
              </a:solidFill>
              <a:round/>
              <a:headEnd/>
              <a:tailEnd/>
            </a:ln>
            <a:effectLst/>
          </p:spPr>
          <p:txBody>
            <a:bodyPr/>
            <a:lstStyle/>
            <a:p>
              <a:pPr fontAlgn="auto">
                <a:spcBef>
                  <a:spcPts val="0"/>
                </a:spcBef>
                <a:spcAft>
                  <a:spcPts val="0"/>
                </a:spcAft>
                <a:defRPr/>
              </a:pPr>
              <a:endParaRPr lang="en-US">
                <a:ln w="28575">
                  <a:solidFill>
                    <a:srgbClr val="9BBB59"/>
                  </a:solidFill>
                </a:ln>
                <a:latin typeface="+mn-lt"/>
              </a:endParaRPr>
            </a:p>
          </p:txBody>
        </p:sp>
        <p:sp>
          <p:nvSpPr>
            <p:cNvPr id="70665" name="Line 9"/>
            <p:cNvSpPr>
              <a:spLocks noChangeShapeType="1"/>
            </p:cNvSpPr>
            <p:nvPr/>
          </p:nvSpPr>
          <p:spPr bwMode="auto">
            <a:xfrm>
              <a:off x="1428" y="1058"/>
              <a:ext cx="0" cy="771"/>
            </a:xfrm>
            <a:prstGeom prst="line">
              <a:avLst/>
            </a:prstGeom>
            <a:noFill/>
            <a:ln w="9525">
              <a:solidFill>
                <a:srgbClr val="000080"/>
              </a:solidFill>
              <a:round/>
              <a:headEnd/>
              <a:tailEnd/>
            </a:ln>
            <a:effectLst/>
          </p:spPr>
          <p:txBody>
            <a:bodyPr/>
            <a:lstStyle/>
            <a:p>
              <a:pPr fontAlgn="auto">
                <a:spcBef>
                  <a:spcPts val="0"/>
                </a:spcBef>
                <a:spcAft>
                  <a:spcPts val="0"/>
                </a:spcAft>
                <a:defRPr/>
              </a:pPr>
              <a:endParaRPr lang="en-US">
                <a:ln w="28575">
                  <a:solidFill>
                    <a:srgbClr val="9BBB59"/>
                  </a:solidFill>
                </a:ln>
                <a:latin typeface="+mn-lt"/>
              </a:endParaRPr>
            </a:p>
          </p:txBody>
        </p:sp>
      </p:grpSp>
      <p:sp>
        <p:nvSpPr>
          <p:cNvPr id="2054" name="Rectangle 65"/>
          <p:cNvSpPr>
            <a:spLocks noGrp="1"/>
          </p:cNvSpPr>
          <p:nvPr>
            <p:ph type="title"/>
          </p:nvPr>
        </p:nvSpPr>
        <p:spPr>
          <a:xfrm>
            <a:off x="-35629" y="-108123"/>
            <a:ext cx="10223779" cy="790146"/>
          </a:xfrm>
        </p:spPr>
        <p:txBody>
          <a:bodyPr/>
          <a:lstStyle/>
          <a:p>
            <a:pPr eaLnBrk="1" hangingPunct="1"/>
            <a:r>
              <a:rPr lang="es-CO" sz="2000" dirty="0" smtClean="0">
                <a:latin typeface="Calibri" pitchFamily="34" charset="0"/>
              </a:rPr>
              <a:t>Infraestructura del negocio de generación</a:t>
            </a:r>
            <a:endParaRPr lang="es-ES" sz="2000" dirty="0" smtClean="0">
              <a:latin typeface="Calibri" pitchFamily="34" charset="0"/>
            </a:endParaRPr>
          </a:p>
        </p:txBody>
      </p:sp>
      <p:sp>
        <p:nvSpPr>
          <p:cNvPr id="65" name="AutoShape 7"/>
          <p:cNvSpPr>
            <a:spLocks noChangeArrowheads="1"/>
          </p:cNvSpPr>
          <p:nvPr/>
        </p:nvSpPr>
        <p:spPr bwMode="auto">
          <a:xfrm>
            <a:off x="673210" y="4998405"/>
            <a:ext cx="4943118" cy="1600438"/>
          </a:xfrm>
          <a:prstGeom prst="roundRect">
            <a:avLst>
              <a:gd name="adj" fmla="val 16667"/>
            </a:avLst>
          </a:prstGeom>
          <a:noFill/>
          <a:ln w="9525">
            <a:solidFill>
              <a:schemeClr val="bg1"/>
            </a:solidFill>
            <a:round/>
            <a:headEnd/>
            <a:tailEnd/>
          </a:ln>
        </p:spPr>
        <p:txBody>
          <a:bodyPr anchor="ctr">
            <a:spAutoFit/>
          </a:bodyPr>
          <a:lstStyle/>
          <a:p>
            <a:pPr fontAlgn="auto">
              <a:spcBef>
                <a:spcPct val="50000"/>
              </a:spcBef>
              <a:spcAft>
                <a:spcPts val="0"/>
              </a:spcAft>
              <a:buFont typeface="Wingdings" pitchFamily="2" charset="2"/>
              <a:buChar char="ü"/>
              <a:defRPr/>
            </a:pPr>
            <a:r>
              <a:rPr lang="es-CO" sz="1200" dirty="0">
                <a:solidFill>
                  <a:srgbClr val="1C3F6A"/>
                </a:solidFill>
                <a:latin typeface="Calibri" pitchFamily="34" charset="0"/>
              </a:rPr>
              <a:t> </a:t>
            </a:r>
            <a:r>
              <a:rPr lang="es-CO" sz="1600" b="1" dirty="0">
                <a:solidFill>
                  <a:srgbClr val="1C3F6A"/>
                </a:solidFill>
                <a:latin typeface="Calibri" pitchFamily="34" charset="0"/>
              </a:rPr>
              <a:t>Total plantas  :  14</a:t>
            </a:r>
          </a:p>
          <a:p>
            <a:pPr fontAlgn="auto">
              <a:spcBef>
                <a:spcPct val="50000"/>
              </a:spcBef>
              <a:spcAft>
                <a:spcPts val="0"/>
              </a:spcAft>
              <a:buFont typeface="Wingdings" pitchFamily="2" charset="2"/>
              <a:buChar char="ü"/>
              <a:defRPr/>
            </a:pPr>
            <a:r>
              <a:rPr lang="es-CO" sz="1600" b="1" dirty="0">
                <a:solidFill>
                  <a:srgbClr val="1C3F6A"/>
                </a:solidFill>
                <a:latin typeface="Calibri" pitchFamily="34" charset="0"/>
              </a:rPr>
              <a:t> Total unidades  :  32</a:t>
            </a:r>
          </a:p>
          <a:p>
            <a:pPr fontAlgn="auto">
              <a:spcBef>
                <a:spcPct val="50000"/>
              </a:spcBef>
              <a:spcAft>
                <a:spcPts val="0"/>
              </a:spcAft>
              <a:buFont typeface="Wingdings" pitchFamily="2" charset="2"/>
              <a:buChar char="ü"/>
              <a:defRPr/>
            </a:pPr>
            <a:r>
              <a:rPr lang="es-CO" sz="1600" b="1" dirty="0">
                <a:solidFill>
                  <a:srgbClr val="1C3F6A"/>
                </a:solidFill>
                <a:latin typeface="Calibri" pitchFamily="34" charset="0"/>
              </a:rPr>
              <a:t>Total capacidad instalada: 939.59 MW</a:t>
            </a:r>
          </a:p>
          <a:p>
            <a:pPr fontAlgn="auto">
              <a:spcBef>
                <a:spcPct val="50000"/>
              </a:spcBef>
              <a:spcAft>
                <a:spcPts val="0"/>
              </a:spcAft>
              <a:buFont typeface="Wingdings" pitchFamily="2" charset="2"/>
              <a:buChar char="ü"/>
              <a:defRPr/>
            </a:pPr>
            <a:r>
              <a:rPr lang="es-CO" sz="1600" b="1" dirty="0">
                <a:solidFill>
                  <a:srgbClr val="1C3F6A"/>
                </a:solidFill>
                <a:latin typeface="Calibri" pitchFamily="34" charset="0"/>
              </a:rPr>
              <a:t> 3 proyectos de generación en </a:t>
            </a:r>
            <a:r>
              <a:rPr lang="es-CO" sz="1600" b="1" dirty="0" smtClean="0">
                <a:solidFill>
                  <a:srgbClr val="1C3F6A"/>
                </a:solidFill>
                <a:latin typeface="Calibri" pitchFamily="34" charset="0"/>
              </a:rPr>
              <a:t>desarrollo</a:t>
            </a:r>
          </a:p>
        </p:txBody>
      </p:sp>
      <p:graphicFrame>
        <p:nvGraphicFramePr>
          <p:cNvPr id="10" name="9 Tabla"/>
          <p:cNvGraphicFramePr>
            <a:graphicFrameLocks noGrp="1"/>
          </p:cNvGraphicFramePr>
          <p:nvPr/>
        </p:nvGraphicFramePr>
        <p:xfrm>
          <a:off x="6387006" y="539949"/>
          <a:ext cx="3046117" cy="6019094"/>
        </p:xfrm>
        <a:graphic>
          <a:graphicData uri="http://schemas.openxmlformats.org/drawingml/2006/table">
            <a:tbl>
              <a:tblPr firstRow="1" bandRow="1">
                <a:tableStyleId>{B301B821-A1FF-4177-AEE7-76D212191A09}</a:tableStyleId>
              </a:tblPr>
              <a:tblGrid>
                <a:gridCol w="1684103"/>
                <a:gridCol w="1362014"/>
              </a:tblGrid>
              <a:tr h="526558">
                <a:tc>
                  <a:txBody>
                    <a:bodyPr/>
                    <a:lstStyle/>
                    <a:p>
                      <a:pPr algn="ctr"/>
                      <a:r>
                        <a:rPr lang="es-CO" sz="1400" dirty="0" smtClean="0">
                          <a:solidFill>
                            <a:schemeClr val="tx1"/>
                          </a:solidFill>
                          <a:latin typeface="Calibri" pitchFamily="34" charset="0"/>
                          <a:cs typeface="Arial" pitchFamily="34" charset="0"/>
                        </a:rPr>
                        <a:t>Planta</a:t>
                      </a:r>
                      <a:endParaRPr lang="es-CO" sz="1400" dirty="0">
                        <a:solidFill>
                          <a:schemeClr val="tx1"/>
                        </a:solidFill>
                        <a:latin typeface="Calibri" pitchFamily="34" charset="0"/>
                        <a:cs typeface="Arial" pitchFamily="34" charset="0"/>
                      </a:endParaRPr>
                    </a:p>
                  </a:txBody>
                  <a:tcPr marL="108013" marR="108013" marT="45604" marB="45604">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16200000" scaled="1"/>
                      <a:tileRect/>
                    </a:gradFill>
                  </a:tcPr>
                </a:tc>
                <a:tc>
                  <a:txBody>
                    <a:bodyPr/>
                    <a:lstStyle/>
                    <a:p>
                      <a:pPr algn="ctr"/>
                      <a:r>
                        <a:rPr lang="es-CO" sz="1400" dirty="0" smtClean="0">
                          <a:solidFill>
                            <a:schemeClr val="tx1"/>
                          </a:solidFill>
                          <a:latin typeface="Calibri" pitchFamily="34" charset="0"/>
                          <a:cs typeface="Arial" pitchFamily="34" charset="0"/>
                        </a:rPr>
                        <a:t>Capacidad</a:t>
                      </a:r>
                    </a:p>
                    <a:p>
                      <a:pPr algn="ctr"/>
                      <a:r>
                        <a:rPr lang="es-CO" sz="1400" dirty="0" smtClean="0">
                          <a:solidFill>
                            <a:schemeClr val="tx1"/>
                          </a:solidFill>
                          <a:latin typeface="Calibri" pitchFamily="34" charset="0"/>
                          <a:cs typeface="Arial" pitchFamily="34" charset="0"/>
                        </a:rPr>
                        <a:t>MW</a:t>
                      </a:r>
                      <a:endParaRPr lang="es-CO" sz="1400" dirty="0">
                        <a:solidFill>
                          <a:schemeClr val="tx1"/>
                        </a:solidFill>
                        <a:latin typeface="Calibri" pitchFamily="34" charset="0"/>
                        <a:cs typeface="Arial" pitchFamily="34" charset="0"/>
                      </a:endParaRPr>
                    </a:p>
                  </a:txBody>
                  <a:tcPr marL="108013" marR="108013" marT="45604" marB="456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16200000" scaled="1"/>
                      <a:tileRect/>
                    </a:gradFill>
                  </a:tcPr>
                </a:tc>
              </a:tr>
              <a:tr h="394919">
                <a:tc>
                  <a:txBody>
                    <a:bodyPr/>
                    <a:lstStyle/>
                    <a:p>
                      <a:pPr algn="ctr" eaLnBrk="0" hangingPunct="0">
                        <a:lnSpc>
                          <a:spcPct val="150000"/>
                        </a:lnSpc>
                      </a:pPr>
                      <a:r>
                        <a:rPr lang="en-US" sz="1400" dirty="0" smtClean="0">
                          <a:solidFill>
                            <a:schemeClr val="tx1"/>
                          </a:solidFill>
                          <a:latin typeface="Calibri" pitchFamily="34" charset="0"/>
                          <a:cs typeface="Arial" pitchFamily="34" charset="0"/>
                        </a:rPr>
                        <a:t>SALVAJINA  </a:t>
                      </a:r>
                    </a:p>
                  </a:txBody>
                  <a:tcPr marL="108013" marR="108013" marT="45604" marB="45604"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r>
                        <a:rPr lang="en-US" sz="1400" dirty="0" smtClean="0">
                          <a:solidFill>
                            <a:schemeClr val="tx1"/>
                          </a:solidFill>
                          <a:latin typeface="Calibri" pitchFamily="34" charset="0"/>
                          <a:cs typeface="Arial" pitchFamily="34" charset="0"/>
                        </a:rPr>
                        <a:t> 285</a:t>
                      </a:r>
                      <a:endParaRPr lang="es-CO" sz="1400" dirty="0">
                        <a:solidFill>
                          <a:schemeClr val="tx1"/>
                        </a:solidFill>
                        <a:latin typeface="Calibri" pitchFamily="34" charset="0"/>
                        <a:cs typeface="Arial" pitchFamily="34" charset="0"/>
                      </a:endParaRPr>
                    </a:p>
                  </a:txBody>
                  <a:tcPr marL="108013" marR="108013" marT="45604" marB="45604"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351039">
                <a:tc>
                  <a:txBody>
                    <a:bodyPr/>
                    <a:lstStyle/>
                    <a:p>
                      <a:pPr algn="ctr" eaLnBrk="0" hangingPunct="0">
                        <a:lnSpc>
                          <a:spcPct val="150000"/>
                        </a:lnSpc>
                      </a:pPr>
                      <a:r>
                        <a:rPr lang="en-US" sz="1400" dirty="0" smtClean="0">
                          <a:solidFill>
                            <a:schemeClr val="tx1"/>
                          </a:solidFill>
                          <a:latin typeface="Calibri" pitchFamily="34" charset="0"/>
                          <a:cs typeface="Arial" pitchFamily="34" charset="0"/>
                        </a:rPr>
                        <a:t>ALTO ANCHICAYÁ </a:t>
                      </a:r>
                      <a:endParaRPr lang="es-CO" sz="1400" dirty="0">
                        <a:solidFill>
                          <a:schemeClr val="tx1"/>
                        </a:solidFill>
                        <a:latin typeface="Calibri" pitchFamily="34" charset="0"/>
                        <a:cs typeface="Arial" pitchFamily="34" charset="0"/>
                      </a:endParaRPr>
                    </a:p>
                  </a:txBody>
                  <a:tcPr marL="108013" marR="108013" marT="45604" marB="45604"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r>
                        <a:rPr lang="en-US" sz="1400" dirty="0" smtClean="0">
                          <a:solidFill>
                            <a:schemeClr val="tx1"/>
                          </a:solidFill>
                          <a:latin typeface="Calibri" pitchFamily="34" charset="0"/>
                          <a:cs typeface="Arial" pitchFamily="34" charset="0"/>
                        </a:rPr>
                        <a:t>355</a:t>
                      </a:r>
                      <a:endParaRPr lang="es-CO" sz="1400" dirty="0">
                        <a:solidFill>
                          <a:schemeClr val="tx1"/>
                        </a:solidFill>
                        <a:latin typeface="Calibri" pitchFamily="34" charset="0"/>
                        <a:cs typeface="Arial" pitchFamily="34" charset="0"/>
                      </a:endParaRPr>
                    </a:p>
                  </a:txBody>
                  <a:tcPr marL="108013" marR="108013" marT="45604" marB="45604"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376579">
                <a:tc>
                  <a:txBody>
                    <a:bodyPr/>
                    <a:lstStyle/>
                    <a:p>
                      <a:pPr algn="ctr" eaLnBrk="0" hangingPunct="0">
                        <a:lnSpc>
                          <a:spcPct val="150000"/>
                        </a:lnSpc>
                      </a:pPr>
                      <a:r>
                        <a:rPr lang="en-US" sz="1400" dirty="0" smtClean="0">
                          <a:solidFill>
                            <a:schemeClr val="tx1"/>
                          </a:solidFill>
                          <a:latin typeface="Calibri" pitchFamily="34" charset="0"/>
                          <a:cs typeface="Arial" pitchFamily="34" charset="0"/>
                        </a:rPr>
                        <a:t>PRADO</a:t>
                      </a:r>
                      <a:endParaRPr lang="es-CO" sz="1400" dirty="0">
                        <a:solidFill>
                          <a:schemeClr val="tx1"/>
                        </a:solidFill>
                        <a:latin typeface="Calibri" pitchFamily="34" charset="0"/>
                        <a:cs typeface="Arial" pitchFamily="34" charset="0"/>
                      </a:endParaRPr>
                    </a:p>
                  </a:txBody>
                  <a:tcPr marL="108013" marR="108013" marT="45604" marB="45604">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r>
                        <a:rPr lang="en-US" sz="1400" dirty="0" smtClean="0">
                          <a:solidFill>
                            <a:schemeClr val="tx1"/>
                          </a:solidFill>
                          <a:latin typeface="Calibri" pitchFamily="34" charset="0"/>
                          <a:cs typeface="Arial" pitchFamily="34" charset="0"/>
                        </a:rPr>
                        <a:t>51 </a:t>
                      </a:r>
                      <a:endParaRPr lang="es-CO" sz="1400" dirty="0">
                        <a:solidFill>
                          <a:schemeClr val="tx1"/>
                        </a:solidFill>
                        <a:latin typeface="Calibri" pitchFamily="34" charset="0"/>
                        <a:cs typeface="Arial" pitchFamily="34" charset="0"/>
                      </a:endParaRPr>
                    </a:p>
                  </a:txBody>
                  <a:tcPr marL="108013" marR="108013" marT="45604" marB="45604"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358268">
                <a:tc>
                  <a:txBody>
                    <a:bodyPr/>
                    <a:lstStyle/>
                    <a:p>
                      <a:pPr algn="ctr" eaLnBrk="0" hangingPunct="0">
                        <a:lnSpc>
                          <a:spcPct val="150000"/>
                        </a:lnSpc>
                      </a:pPr>
                      <a:r>
                        <a:rPr lang="en-US" sz="1400" dirty="0" smtClean="0">
                          <a:solidFill>
                            <a:schemeClr val="tx1"/>
                          </a:solidFill>
                          <a:latin typeface="Calibri" pitchFamily="34" charset="0"/>
                          <a:cs typeface="Arial" pitchFamily="34" charset="0"/>
                        </a:rPr>
                        <a:t>CALIMA</a:t>
                      </a:r>
                      <a:endParaRPr lang="es-CO" sz="1400" dirty="0">
                        <a:solidFill>
                          <a:schemeClr val="tx1"/>
                        </a:solidFill>
                        <a:latin typeface="Calibri" pitchFamily="34" charset="0"/>
                        <a:cs typeface="Arial" pitchFamily="34" charset="0"/>
                      </a:endParaRPr>
                    </a:p>
                  </a:txBody>
                  <a:tcPr marL="108013" marR="108013" marT="45604" marB="45604">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r>
                        <a:rPr lang="en-US" sz="1400" dirty="0" smtClean="0">
                          <a:solidFill>
                            <a:schemeClr val="tx1"/>
                          </a:solidFill>
                          <a:latin typeface="Calibri" pitchFamily="34" charset="0"/>
                          <a:cs typeface="Arial" pitchFamily="34" charset="0"/>
                        </a:rPr>
                        <a:t>132 </a:t>
                      </a:r>
                      <a:endParaRPr lang="es-CO" sz="1400" dirty="0">
                        <a:solidFill>
                          <a:schemeClr val="tx1"/>
                        </a:solidFill>
                        <a:latin typeface="Calibri" pitchFamily="34" charset="0"/>
                        <a:cs typeface="Arial" pitchFamily="34" charset="0"/>
                      </a:endParaRPr>
                    </a:p>
                  </a:txBody>
                  <a:tcPr marL="108013" marR="108013" marT="45604" marB="45604"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344200">
                <a:tc>
                  <a:txBody>
                    <a:bodyPr/>
                    <a:lstStyle/>
                    <a:p>
                      <a:pPr marL="0" marR="0" indent="0" algn="ctr" defTabSz="1028091" rtl="0" eaLnBrk="0" fontAlgn="auto" latinLnBrk="0" hangingPunct="0">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Arial" pitchFamily="34" charset="0"/>
                        </a:rPr>
                        <a:t>RIO FRIO II</a:t>
                      </a:r>
                      <a:endParaRPr lang="es-CO" sz="1400" dirty="0">
                        <a:solidFill>
                          <a:schemeClr val="tx1"/>
                        </a:solidFill>
                        <a:latin typeface="Calibri" pitchFamily="34" charset="0"/>
                        <a:cs typeface="Arial" pitchFamily="34" charset="0"/>
                      </a:endParaRPr>
                    </a:p>
                  </a:txBody>
                  <a:tcPr marL="108013" marR="108013" marT="45604" marB="45604"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r>
                        <a:rPr lang="es-CO" sz="1400" dirty="0" smtClean="0">
                          <a:solidFill>
                            <a:schemeClr val="tx1"/>
                          </a:solidFill>
                          <a:latin typeface="Calibri" pitchFamily="34" charset="0"/>
                          <a:cs typeface="Arial" pitchFamily="34" charset="0"/>
                        </a:rPr>
                        <a:t>10</a:t>
                      </a:r>
                      <a:endParaRPr lang="es-CO" sz="1400" dirty="0">
                        <a:solidFill>
                          <a:schemeClr val="tx1"/>
                        </a:solidFill>
                        <a:latin typeface="Calibri" pitchFamily="34" charset="0"/>
                        <a:cs typeface="Arial" pitchFamily="34" charset="0"/>
                      </a:endParaRPr>
                    </a:p>
                  </a:txBody>
                  <a:tcPr marL="108013" marR="108013" marT="45604" marB="45604"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463990">
                <a:tc>
                  <a:txBody>
                    <a:bodyPr/>
                    <a:lstStyle/>
                    <a:p>
                      <a:pPr algn="ctr" eaLnBrk="0" hangingPunct="0">
                        <a:lnSpc>
                          <a:spcPct val="100000"/>
                        </a:lnSpc>
                      </a:pPr>
                      <a:endParaRPr lang="en-US" sz="1400" dirty="0" smtClean="0">
                        <a:solidFill>
                          <a:schemeClr val="tx1"/>
                        </a:solidFill>
                        <a:latin typeface="Calibri" pitchFamily="34" charset="0"/>
                        <a:cs typeface="Arial" pitchFamily="34" charset="0"/>
                      </a:endParaRPr>
                    </a:p>
                    <a:p>
                      <a:pPr algn="ctr" eaLnBrk="0" hangingPunct="0">
                        <a:lnSpc>
                          <a:spcPct val="100000"/>
                        </a:lnSpc>
                      </a:pPr>
                      <a:r>
                        <a:rPr lang="en-US" sz="1400" dirty="0" smtClean="0">
                          <a:solidFill>
                            <a:schemeClr val="tx1"/>
                          </a:solidFill>
                          <a:latin typeface="Calibri" pitchFamily="34" charset="0"/>
                          <a:cs typeface="Arial" pitchFamily="34" charset="0"/>
                        </a:rPr>
                        <a:t>BAJO ANCHICAYÁ</a:t>
                      </a:r>
                      <a:endParaRPr lang="es-CO" sz="1400" dirty="0">
                        <a:solidFill>
                          <a:schemeClr val="tx1"/>
                        </a:solidFill>
                        <a:latin typeface="Calibri" pitchFamily="34" charset="0"/>
                        <a:cs typeface="Arial" pitchFamily="34" charset="0"/>
                      </a:endParaRPr>
                    </a:p>
                  </a:txBody>
                  <a:tcPr marL="108013" marR="108013" marT="45604" marB="45604"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r>
                        <a:rPr lang="en-US" sz="1400" dirty="0" smtClean="0">
                          <a:solidFill>
                            <a:schemeClr val="tx1"/>
                          </a:solidFill>
                          <a:latin typeface="Calibri" pitchFamily="34" charset="0"/>
                          <a:cs typeface="Arial" pitchFamily="34" charset="0"/>
                        </a:rPr>
                        <a:t> 74 </a:t>
                      </a:r>
                      <a:endParaRPr lang="es-CO" sz="1400" dirty="0">
                        <a:solidFill>
                          <a:schemeClr val="tx1"/>
                        </a:solidFill>
                        <a:latin typeface="Calibri" pitchFamily="34" charset="0"/>
                        <a:cs typeface="Arial" pitchFamily="34" charset="0"/>
                      </a:endParaRPr>
                    </a:p>
                  </a:txBody>
                  <a:tcPr marL="108013" marR="108013" marT="45604" marB="45604"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342027">
                <a:tc>
                  <a:txBody>
                    <a:bodyPr/>
                    <a:lstStyle/>
                    <a:p>
                      <a:pPr algn="ctr" eaLnBrk="0" hangingPunct="0">
                        <a:lnSpc>
                          <a:spcPct val="150000"/>
                        </a:lnSpc>
                      </a:pPr>
                      <a:r>
                        <a:rPr lang="en-US" sz="1400" dirty="0" smtClean="0">
                          <a:solidFill>
                            <a:schemeClr val="tx1"/>
                          </a:solidFill>
                          <a:latin typeface="Calibri" pitchFamily="34" charset="0"/>
                          <a:cs typeface="Arial" pitchFamily="34" charset="0"/>
                        </a:rPr>
                        <a:t>RIO FRIO I</a:t>
                      </a:r>
                      <a:endParaRPr lang="es-CO" sz="1400" dirty="0">
                        <a:solidFill>
                          <a:schemeClr val="tx1"/>
                        </a:solidFill>
                        <a:latin typeface="Calibri" pitchFamily="34" charset="0"/>
                        <a:cs typeface="Arial" pitchFamily="34" charset="0"/>
                      </a:endParaRPr>
                    </a:p>
                  </a:txBody>
                  <a:tcPr marL="108013" marR="108013" marT="45604" marB="45604">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r>
                        <a:rPr lang="es-CO" sz="1400" dirty="0" smtClean="0">
                          <a:solidFill>
                            <a:schemeClr val="tx1"/>
                          </a:solidFill>
                          <a:latin typeface="Calibri" pitchFamily="34" charset="0"/>
                          <a:cs typeface="Arial" pitchFamily="34" charset="0"/>
                        </a:rPr>
                        <a:t>1.69</a:t>
                      </a:r>
                      <a:endParaRPr lang="es-CO" sz="1400" dirty="0">
                        <a:solidFill>
                          <a:schemeClr val="tx1"/>
                        </a:solidFill>
                        <a:latin typeface="Calibri" pitchFamily="34" charset="0"/>
                        <a:cs typeface="Arial" pitchFamily="34" charset="0"/>
                      </a:endParaRPr>
                    </a:p>
                  </a:txBody>
                  <a:tcPr marL="108013" marR="108013" marT="45604" marB="456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342027">
                <a:tc>
                  <a:txBody>
                    <a:bodyPr/>
                    <a:lstStyle/>
                    <a:p>
                      <a:pPr marL="0" marR="0" indent="0" algn="ctr" defTabSz="1028091" rtl="0" eaLnBrk="0" fontAlgn="auto" latinLnBrk="0" hangingPunct="0">
                        <a:lnSpc>
                          <a:spcPct val="150000"/>
                        </a:lnSpc>
                        <a:spcBef>
                          <a:spcPts val="0"/>
                        </a:spcBef>
                        <a:spcAft>
                          <a:spcPts val="0"/>
                        </a:spcAft>
                        <a:buClrTx/>
                        <a:buSzTx/>
                        <a:buFontTx/>
                        <a:buNone/>
                        <a:tabLst/>
                        <a:defRPr/>
                      </a:pPr>
                      <a:r>
                        <a:rPr lang="en-US" sz="1400" dirty="0" smtClean="0">
                          <a:solidFill>
                            <a:schemeClr val="tx1"/>
                          </a:solidFill>
                          <a:latin typeface="Calibri" pitchFamily="34" charset="0"/>
                          <a:cs typeface="Arial" pitchFamily="34" charset="0"/>
                        </a:rPr>
                        <a:t>NIMA </a:t>
                      </a:r>
                      <a:r>
                        <a:rPr lang="en-US" sz="1400" baseline="0" dirty="0" smtClean="0">
                          <a:solidFill>
                            <a:schemeClr val="tx1"/>
                          </a:solidFill>
                          <a:latin typeface="Calibri" pitchFamily="34" charset="0"/>
                          <a:cs typeface="Arial" pitchFamily="34" charset="0"/>
                        </a:rPr>
                        <a:t> </a:t>
                      </a:r>
                      <a:r>
                        <a:rPr lang="en-US" sz="1400" dirty="0" smtClean="0">
                          <a:solidFill>
                            <a:schemeClr val="tx1"/>
                          </a:solidFill>
                          <a:latin typeface="Calibri" pitchFamily="34" charset="0"/>
                          <a:cs typeface="Arial" pitchFamily="34" charset="0"/>
                        </a:rPr>
                        <a:t>II</a:t>
                      </a:r>
                    </a:p>
                  </a:txBody>
                  <a:tcPr marL="108013" marR="108013" marT="45604" marB="45604">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r>
                        <a:rPr lang="es-CO" sz="1400" dirty="0" smtClean="0">
                          <a:solidFill>
                            <a:schemeClr val="tx1"/>
                          </a:solidFill>
                          <a:latin typeface="Calibri" pitchFamily="34" charset="0"/>
                          <a:cs typeface="Arial" pitchFamily="34" charset="0"/>
                        </a:rPr>
                        <a:t>4.7</a:t>
                      </a:r>
                      <a:endParaRPr lang="es-CO" sz="1400" dirty="0">
                        <a:solidFill>
                          <a:schemeClr val="tx1"/>
                        </a:solidFill>
                        <a:latin typeface="Calibri" pitchFamily="34" charset="0"/>
                        <a:cs typeface="Arial" pitchFamily="34" charset="0"/>
                      </a:endParaRPr>
                    </a:p>
                  </a:txBody>
                  <a:tcPr marL="108013" marR="108013" marT="45604" marB="456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342027">
                <a:tc>
                  <a:txBody>
                    <a:bodyPr/>
                    <a:lstStyle/>
                    <a:p>
                      <a:pPr algn="ctr" eaLnBrk="0" hangingPunct="0">
                        <a:lnSpc>
                          <a:spcPct val="150000"/>
                        </a:lnSpc>
                      </a:pPr>
                      <a:r>
                        <a:rPr lang="en-US" sz="1400" dirty="0" smtClean="0">
                          <a:solidFill>
                            <a:schemeClr val="tx1"/>
                          </a:solidFill>
                          <a:latin typeface="Calibri" pitchFamily="34" charset="0"/>
                          <a:cs typeface="Arial" pitchFamily="34" charset="0"/>
                        </a:rPr>
                        <a:t> RUMOR </a:t>
                      </a:r>
                    </a:p>
                  </a:txBody>
                  <a:tcPr marL="108013" marR="108013" marT="45604" marB="45604">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r>
                        <a:rPr lang="es-CO" sz="1400" dirty="0" smtClean="0">
                          <a:solidFill>
                            <a:schemeClr val="tx1"/>
                          </a:solidFill>
                          <a:latin typeface="Calibri" pitchFamily="34" charset="0"/>
                          <a:cs typeface="Arial" pitchFamily="34" charset="0"/>
                        </a:rPr>
                        <a:t>2.5</a:t>
                      </a:r>
                      <a:endParaRPr lang="es-CO" sz="1400" dirty="0">
                        <a:solidFill>
                          <a:schemeClr val="tx1"/>
                        </a:solidFill>
                        <a:latin typeface="Calibri" pitchFamily="34" charset="0"/>
                        <a:cs typeface="Arial" pitchFamily="34" charset="0"/>
                      </a:endParaRPr>
                    </a:p>
                  </a:txBody>
                  <a:tcPr marL="108013" marR="108013" marT="45604" marB="456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342027">
                <a:tc>
                  <a:txBody>
                    <a:bodyPr/>
                    <a:lstStyle/>
                    <a:p>
                      <a:pPr algn="ctr" eaLnBrk="0" hangingPunct="0">
                        <a:lnSpc>
                          <a:spcPct val="150000"/>
                        </a:lnSpc>
                      </a:pPr>
                      <a:r>
                        <a:rPr lang="en-US" sz="1400" dirty="0" smtClean="0">
                          <a:solidFill>
                            <a:schemeClr val="tx1"/>
                          </a:solidFill>
                          <a:latin typeface="Calibri" pitchFamily="34" charset="0"/>
                          <a:cs typeface="Arial" pitchFamily="34" charset="0"/>
                        </a:rPr>
                        <a:t>RIO CALI  II</a:t>
                      </a:r>
                    </a:p>
                  </a:txBody>
                  <a:tcPr marL="108013" marR="108013" marT="45604" marB="45604">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r>
                        <a:rPr lang="es-CO" sz="1400" dirty="0" smtClean="0">
                          <a:solidFill>
                            <a:schemeClr val="tx1"/>
                          </a:solidFill>
                          <a:latin typeface="Calibri" pitchFamily="34" charset="0"/>
                          <a:cs typeface="Arial" pitchFamily="34" charset="0"/>
                        </a:rPr>
                        <a:t>0.9</a:t>
                      </a:r>
                      <a:endParaRPr lang="es-CO" sz="1400" dirty="0">
                        <a:solidFill>
                          <a:schemeClr val="tx1"/>
                        </a:solidFill>
                        <a:latin typeface="Calibri" pitchFamily="34" charset="0"/>
                        <a:cs typeface="Arial" pitchFamily="34" charset="0"/>
                      </a:endParaRPr>
                    </a:p>
                  </a:txBody>
                  <a:tcPr marL="108013" marR="108013" marT="45604" marB="456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342027">
                <a:tc>
                  <a:txBody>
                    <a:bodyPr/>
                    <a:lstStyle/>
                    <a:p>
                      <a:pPr marL="0" marR="0" indent="0" algn="ctr" defTabSz="1028091" rtl="0" eaLnBrk="0" fontAlgn="auto" latinLnBrk="0" hangingPunct="0">
                        <a:lnSpc>
                          <a:spcPct val="150000"/>
                        </a:lnSpc>
                        <a:spcBef>
                          <a:spcPts val="0"/>
                        </a:spcBef>
                        <a:spcAft>
                          <a:spcPts val="0"/>
                        </a:spcAft>
                        <a:buClrTx/>
                        <a:buSzTx/>
                        <a:buFontTx/>
                        <a:buNone/>
                        <a:tabLst/>
                        <a:defRPr/>
                      </a:pPr>
                      <a:r>
                        <a:rPr lang="en-US" sz="1400" dirty="0" smtClean="0">
                          <a:solidFill>
                            <a:schemeClr val="tx1"/>
                          </a:solidFill>
                          <a:latin typeface="Calibri" pitchFamily="34" charset="0"/>
                          <a:cs typeface="Arial" pitchFamily="34" charset="0"/>
                        </a:rPr>
                        <a:t>NIMA  I </a:t>
                      </a:r>
                    </a:p>
                  </a:txBody>
                  <a:tcPr marL="108013" marR="108013" marT="45604" marB="45604">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r>
                        <a:rPr lang="es-CO" sz="1400" dirty="0" smtClean="0">
                          <a:solidFill>
                            <a:schemeClr val="tx1"/>
                          </a:solidFill>
                          <a:latin typeface="Calibri" pitchFamily="34" charset="0"/>
                          <a:cs typeface="Arial" pitchFamily="34" charset="0"/>
                        </a:rPr>
                        <a:t>2.0</a:t>
                      </a:r>
                      <a:endParaRPr lang="es-CO" sz="1400" dirty="0">
                        <a:solidFill>
                          <a:schemeClr val="tx1"/>
                        </a:solidFill>
                        <a:latin typeface="Calibri" pitchFamily="34" charset="0"/>
                        <a:cs typeface="Arial" pitchFamily="34" charset="0"/>
                      </a:endParaRPr>
                    </a:p>
                  </a:txBody>
                  <a:tcPr marL="108013" marR="108013" marT="45604" marB="456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425633">
                <a:tc>
                  <a:txBody>
                    <a:bodyPr/>
                    <a:lstStyle/>
                    <a:p>
                      <a:pPr algn="ctr" eaLnBrk="0" hangingPunct="0">
                        <a:lnSpc>
                          <a:spcPct val="150000"/>
                        </a:lnSpc>
                      </a:pPr>
                      <a:r>
                        <a:rPr lang="en-US" sz="1400" dirty="0" smtClean="0">
                          <a:solidFill>
                            <a:schemeClr val="tx1"/>
                          </a:solidFill>
                          <a:latin typeface="Calibri" pitchFamily="34" charset="0"/>
                          <a:cs typeface="Arial" pitchFamily="34" charset="0"/>
                        </a:rPr>
                        <a:t>RIO CALI  I</a:t>
                      </a:r>
                    </a:p>
                  </a:txBody>
                  <a:tcPr marL="108013" marR="108013" marT="45604" marB="45604">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r>
                        <a:rPr lang="es-CO" sz="1400" dirty="0" smtClean="0">
                          <a:solidFill>
                            <a:schemeClr val="tx1"/>
                          </a:solidFill>
                          <a:latin typeface="Calibri" pitchFamily="34" charset="0"/>
                          <a:cs typeface="Arial" pitchFamily="34" charset="0"/>
                        </a:rPr>
                        <a:t>0.9 </a:t>
                      </a:r>
                    </a:p>
                    <a:p>
                      <a:pPr algn="ctr"/>
                      <a:endParaRPr lang="es-CO" sz="1400" dirty="0" smtClean="0">
                        <a:solidFill>
                          <a:schemeClr val="tx1"/>
                        </a:solidFill>
                        <a:latin typeface="Calibri" pitchFamily="34" charset="0"/>
                        <a:cs typeface="Arial" pitchFamily="34" charset="0"/>
                      </a:endParaRPr>
                    </a:p>
                  </a:txBody>
                  <a:tcPr marL="108013" marR="108013" marT="45604" marB="456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r h="404730">
                <a:tc>
                  <a:txBody>
                    <a:bodyPr/>
                    <a:lstStyle/>
                    <a:p>
                      <a:pPr algn="ctr" eaLnBrk="0" hangingPunct="0">
                        <a:lnSpc>
                          <a:spcPct val="150000"/>
                        </a:lnSpc>
                      </a:pPr>
                      <a:r>
                        <a:rPr lang="en-US" sz="1400" dirty="0" smtClean="0">
                          <a:solidFill>
                            <a:schemeClr val="tx1"/>
                          </a:solidFill>
                          <a:latin typeface="Calibri" pitchFamily="34" charset="0"/>
                          <a:cs typeface="Arial" pitchFamily="34" charset="0"/>
                        </a:rPr>
                        <a:t>AMAIME</a:t>
                      </a:r>
                    </a:p>
                  </a:txBody>
                  <a:tcPr marL="108013" marR="108013" marT="45604" marB="45604">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r>
                        <a:rPr lang="es-CO" sz="1400" dirty="0" smtClean="0">
                          <a:solidFill>
                            <a:schemeClr val="tx1"/>
                          </a:solidFill>
                          <a:latin typeface="Calibri" pitchFamily="34" charset="0"/>
                          <a:cs typeface="Arial" pitchFamily="34" charset="0"/>
                        </a:rPr>
                        <a:t>19.9</a:t>
                      </a:r>
                    </a:p>
                  </a:txBody>
                  <a:tcPr marL="108013" marR="108013" marT="45604" marB="456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7829449" cy="1068277"/>
          </a:xfrm>
        </p:spPr>
        <p:txBody>
          <a:bodyPr/>
          <a:lstStyle/>
          <a:p>
            <a:r>
              <a:rPr lang="es-CO" sz="2000" dirty="0" smtClean="0">
                <a:latin typeface="Calibri" pitchFamily="34" charset="0"/>
              </a:rPr>
              <a:t>Introducción</a:t>
            </a:r>
            <a:br>
              <a:rPr lang="es-CO" sz="2000" dirty="0" smtClean="0">
                <a:latin typeface="Calibri" pitchFamily="34" charset="0"/>
              </a:rPr>
            </a:br>
            <a:endParaRPr lang="en-US" sz="2000" dirty="0">
              <a:latin typeface="Calibri" pitchFamily="34" charset="0"/>
            </a:endParaRPr>
          </a:p>
        </p:txBody>
      </p:sp>
      <p:sp>
        <p:nvSpPr>
          <p:cNvPr id="5" name="4 Rectángulo redondeado"/>
          <p:cNvSpPr/>
          <p:nvPr/>
        </p:nvSpPr>
        <p:spPr>
          <a:xfrm>
            <a:off x="864171" y="755973"/>
            <a:ext cx="9217024" cy="532859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200000"/>
              </a:lnSpc>
              <a:buFont typeface="Wingdings" pitchFamily="2" charset="2"/>
              <a:buChar char="§"/>
              <a:defRPr/>
            </a:pPr>
            <a:endParaRPr lang="es-CO" dirty="0">
              <a:solidFill>
                <a:schemeClr val="tx1"/>
              </a:solidFill>
              <a:latin typeface="Calibri" pitchFamily="34" charset="0"/>
              <a:cs typeface="Arial" pitchFamily="34" charset="0"/>
            </a:endParaRPr>
          </a:p>
          <a:p>
            <a:pPr algn="just">
              <a:lnSpc>
                <a:spcPct val="150000"/>
              </a:lnSpc>
            </a:pPr>
            <a:r>
              <a:rPr lang="es-CO" dirty="0" smtClean="0">
                <a:solidFill>
                  <a:schemeClr val="tx1"/>
                </a:solidFill>
                <a:latin typeface="Calibri" pitchFamily="34" charset="0"/>
                <a:cs typeface="Arial" pitchFamily="34" charset="0"/>
              </a:rPr>
              <a:t>La desregulación del sector de la electricidad requiere que las empresas de generación cumplan con requisitos estrictos para lograr el despacho de energía. </a:t>
            </a:r>
          </a:p>
          <a:p>
            <a:pPr algn="just">
              <a:lnSpc>
                <a:spcPct val="150000"/>
              </a:lnSpc>
            </a:pPr>
            <a:endParaRPr lang="es-CO" dirty="0" smtClean="0">
              <a:solidFill>
                <a:schemeClr val="tx1"/>
              </a:solidFill>
              <a:latin typeface="Calibri" pitchFamily="34" charset="0"/>
              <a:cs typeface="Arial" pitchFamily="34" charset="0"/>
            </a:endParaRPr>
          </a:p>
          <a:p>
            <a:pPr algn="just">
              <a:lnSpc>
                <a:spcPct val="150000"/>
              </a:lnSpc>
            </a:pPr>
            <a:r>
              <a:rPr lang="es-CO" dirty="0" smtClean="0">
                <a:solidFill>
                  <a:schemeClr val="tx1"/>
                </a:solidFill>
                <a:latin typeface="Calibri" pitchFamily="34" charset="0"/>
                <a:cs typeface="Arial" pitchFamily="34" charset="0"/>
              </a:rPr>
              <a:t>Hoy en día, los sistemas SCADA usados en el SIN permiten la adquisición de datos y tele operación de las plantas de energía desde los centros de control de energía. Sin embargo, la enorme cantidad de variables de operación, cambios en las cuotas de generación por eventos en las unidades de generación o </a:t>
            </a:r>
            <a:r>
              <a:rPr lang="es-CO" dirty="0" err="1" smtClean="0">
                <a:solidFill>
                  <a:schemeClr val="tx1"/>
                </a:solidFill>
                <a:latin typeface="Calibri" pitchFamily="34" charset="0"/>
                <a:cs typeface="Arial" pitchFamily="34" charset="0"/>
              </a:rPr>
              <a:t>redespachos</a:t>
            </a:r>
            <a:r>
              <a:rPr lang="es-CO" dirty="0" smtClean="0">
                <a:solidFill>
                  <a:schemeClr val="tx1"/>
                </a:solidFill>
                <a:latin typeface="Calibri" pitchFamily="34" charset="0"/>
                <a:cs typeface="Arial" pitchFamily="34" charset="0"/>
              </a:rPr>
              <a:t>, además de </a:t>
            </a:r>
            <a:r>
              <a:rPr lang="es-CO" dirty="0" smtClean="0">
                <a:solidFill>
                  <a:schemeClr val="tx1"/>
                </a:solidFill>
                <a:latin typeface="Calibri" pitchFamily="34" charset="0"/>
                <a:cs typeface="Arial" charset="0"/>
              </a:rPr>
              <a:t>diferentes</a:t>
            </a:r>
            <a:r>
              <a:rPr lang="es-CO" dirty="0" smtClean="0">
                <a:solidFill>
                  <a:schemeClr val="tx1"/>
                </a:solidFill>
                <a:latin typeface="Calibri" pitchFamily="34" charset="0"/>
                <a:cs typeface="Arial" pitchFamily="34" charset="0"/>
              </a:rPr>
              <a:t> eventos en el área de control, no permite a los operadores monitorear constantemente la energía de cada planta, para cumplir con el despacho diario. Por lo tanto, un control automático de la desviación de la energía en cada planta en el área de control es necesario.</a:t>
            </a:r>
          </a:p>
          <a:p>
            <a:pPr algn="just">
              <a:lnSpc>
                <a:spcPct val="150000"/>
              </a:lnSpc>
            </a:pPr>
            <a:endParaRPr lang="es-CO" dirty="0" smtClean="0">
              <a:solidFill>
                <a:schemeClr val="tx1"/>
              </a:solidFill>
              <a:latin typeface="Calibri" pitchFamily="34" charset="0"/>
              <a:cs typeface="Arial" pitchFamily="34" charset="0"/>
            </a:endParaRPr>
          </a:p>
          <a:p>
            <a:pPr algn="just">
              <a:lnSpc>
                <a:spcPct val="150000"/>
              </a:lnSpc>
            </a:pPr>
            <a:r>
              <a:rPr lang="es-CO" dirty="0" smtClean="0">
                <a:solidFill>
                  <a:schemeClr val="tx1"/>
                </a:solidFill>
                <a:latin typeface="Calibri" pitchFamily="34" charset="0"/>
                <a:cs typeface="Arial" pitchFamily="34" charset="0"/>
              </a:rPr>
              <a:t>El despacho debe ser realizado hora a hora, en el horizonte de las 24 horas. [1] La ley de control es del tipo tiempo finito, la cual nos lleva a una dependencia explícita de la acción de control con el tiempo.</a:t>
            </a:r>
          </a:p>
          <a:p>
            <a:pPr algn="just">
              <a:lnSpc>
                <a:spcPct val="150000"/>
              </a:lnSpc>
            </a:pPr>
            <a:endParaRPr lang="es-CO" dirty="0" smtClean="0">
              <a:solidFill>
                <a:schemeClr val="tx1"/>
              </a:solidFill>
              <a:latin typeface="Calibri" pitchFamily="34" charset="0"/>
              <a:cs typeface="Arial" pitchFamily="34" charset="0"/>
            </a:endParaRPr>
          </a:p>
          <a:p>
            <a:pPr algn="just">
              <a:lnSpc>
                <a:spcPct val="150000"/>
              </a:lnSpc>
            </a:pPr>
            <a:r>
              <a:rPr lang="es-CO" dirty="0" smtClean="0">
                <a:solidFill>
                  <a:schemeClr val="tx1"/>
                </a:solidFill>
                <a:latin typeface="Calibri" pitchFamily="34" charset="0"/>
                <a:cs typeface="Arial" pitchFamily="34" charset="0"/>
              </a:rPr>
              <a:t> Este artículo presenta una solución a este problema, implementado satisfactoriamente en el Centro de Control (CC) de la empresa EPSA. [2]</a:t>
            </a:r>
            <a:endParaRPr lang="en-US" dirty="0" smtClean="0">
              <a:solidFill>
                <a:schemeClr val="tx1"/>
              </a:solidFill>
              <a:latin typeface="Calibri" pitchFamily="34" charset="0"/>
              <a:cs typeface="Arial" pitchFamily="34" charset="0"/>
            </a:endParaRPr>
          </a:p>
          <a:p>
            <a:pPr algn="just">
              <a:lnSpc>
                <a:spcPct val="200000"/>
              </a:lnSpc>
              <a:defRPr/>
            </a:pPr>
            <a:endParaRPr lang="es-ES"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80131"/>
            <a:ext cx="7829449" cy="1068277"/>
          </a:xfrm>
        </p:spPr>
        <p:txBody>
          <a:bodyPr/>
          <a:lstStyle/>
          <a:p>
            <a:r>
              <a:rPr lang="es-CO" sz="2000" dirty="0" smtClean="0">
                <a:latin typeface="Calibri" pitchFamily="34" charset="0"/>
              </a:rPr>
              <a:t>Descripción del sistema y problema de control</a:t>
            </a:r>
            <a:endParaRPr lang="en-US" sz="2000" dirty="0">
              <a:latin typeface="Calibri" pitchFamily="34" charset="0"/>
            </a:endParaRPr>
          </a:p>
        </p:txBody>
      </p:sp>
      <p:sp>
        <p:nvSpPr>
          <p:cNvPr id="4" name="3 Rectángulo redondeado"/>
          <p:cNvSpPr/>
          <p:nvPr/>
        </p:nvSpPr>
        <p:spPr>
          <a:xfrm>
            <a:off x="720156" y="1223963"/>
            <a:ext cx="9505055" cy="4932610"/>
          </a:xfrm>
          <a:prstGeom prst="roundRect">
            <a:avLst/>
          </a:prstGeom>
          <a:noFill/>
          <a:ln w="38100">
            <a:solidFill>
              <a:schemeClr val="accent5">
                <a:lumMod val="75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nSpc>
                <a:spcPct val="150000"/>
              </a:lnSpc>
            </a:pPr>
            <a:r>
              <a:rPr lang="es-CO" dirty="0" smtClean="0">
                <a:solidFill>
                  <a:schemeClr val="tx1"/>
                </a:solidFill>
                <a:latin typeface="Calibri" pitchFamily="34" charset="0"/>
                <a:cs typeface="Arial" pitchFamily="34" charset="0"/>
              </a:rPr>
              <a:t>La operación del  sistema colombiano de potencia es centralizado en el Centro Nacional de Despacho (CND), el cual está integrado por varios centros de control locales [3]. Esta integración se realiza usando enlaces de comunicación desde cada centro de control con el CND; en el caso del Centro de Control de EPSA (CC), este tiene un enlace de comunicación principal en fibra óptica y un respaldo por microondas.</a:t>
            </a:r>
          </a:p>
          <a:p>
            <a:pPr>
              <a:lnSpc>
                <a:spcPct val="150000"/>
              </a:lnSpc>
            </a:pPr>
            <a:endParaRPr lang="en-US" dirty="0" smtClean="0">
              <a:solidFill>
                <a:schemeClr val="tx1"/>
              </a:solidFill>
              <a:latin typeface="Calibri" pitchFamily="34" charset="0"/>
              <a:cs typeface="Arial" pitchFamily="34" charset="0"/>
            </a:endParaRPr>
          </a:p>
          <a:p>
            <a:pPr>
              <a:lnSpc>
                <a:spcPct val="150000"/>
              </a:lnSpc>
            </a:pPr>
            <a:r>
              <a:rPr lang="es-CO" dirty="0" smtClean="0">
                <a:solidFill>
                  <a:schemeClr val="tx1"/>
                </a:solidFill>
                <a:latin typeface="Calibri" pitchFamily="34" charset="0"/>
                <a:cs typeface="Arial" pitchFamily="34" charset="0"/>
              </a:rPr>
              <a:t>El centro de control  usado para monitorear y controlar el sistema de generación de EPSA tiene una estación maestra y un sistema de comunicaciones (a través de la PLC , microonda y fibra óptica) con unidades terminales remotas en las plantas de generación y las subestaciones de transformación. </a:t>
            </a:r>
          </a:p>
          <a:p>
            <a:pPr>
              <a:lnSpc>
                <a:spcPct val="150000"/>
              </a:lnSpc>
            </a:pPr>
            <a:endParaRPr lang="es-CO" dirty="0" smtClean="0">
              <a:solidFill>
                <a:schemeClr val="tx1"/>
              </a:solidFill>
              <a:latin typeface="Calibri" pitchFamily="34" charset="0"/>
              <a:cs typeface="Arial" pitchFamily="34" charset="0"/>
            </a:endParaRPr>
          </a:p>
          <a:p>
            <a:pPr>
              <a:lnSpc>
                <a:spcPct val="150000"/>
              </a:lnSpc>
            </a:pPr>
            <a:r>
              <a:rPr lang="es-CO" dirty="0" smtClean="0">
                <a:solidFill>
                  <a:schemeClr val="tx1"/>
                </a:solidFill>
                <a:latin typeface="Calibri" pitchFamily="34" charset="0"/>
                <a:cs typeface="Arial" pitchFamily="34" charset="0"/>
              </a:rPr>
              <a:t>Hay una medida de potencia cada 4 s en cada generador en las centrales eléctricas y la energía cada 3 min de  contadores en las fronteras comerciales de cada central. El SCADA tiene funciones para programar la entrega cada hora, rampas para los cambios en la generación  y control local carga-frecuencia que aseguran una buena respuesta de control de potencia. </a:t>
            </a:r>
          </a:p>
          <a:p>
            <a:pPr algn="ctr">
              <a:defRPr/>
            </a:pPr>
            <a:endParaRPr lang="es-ES"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0" y="-180131"/>
            <a:ext cx="7829449" cy="1068277"/>
          </a:xfrm>
        </p:spPr>
        <p:txBody>
          <a:bodyPr/>
          <a:lstStyle/>
          <a:p>
            <a:r>
              <a:rPr lang="es-CO" sz="2000" dirty="0" smtClean="0">
                <a:latin typeface="Calibri" pitchFamily="34" charset="0"/>
              </a:rPr>
              <a:t>Descripción del sistema y problema de control (2)</a:t>
            </a:r>
            <a:endParaRPr lang="en-US" sz="2000" dirty="0">
              <a:latin typeface="Calibri" pitchFamily="34" charset="0"/>
            </a:endParaRPr>
          </a:p>
        </p:txBody>
      </p:sp>
      <p:sp>
        <p:nvSpPr>
          <p:cNvPr id="6" name="5 Rectángulo redondeado"/>
          <p:cNvSpPr/>
          <p:nvPr/>
        </p:nvSpPr>
        <p:spPr>
          <a:xfrm>
            <a:off x="504132" y="1044005"/>
            <a:ext cx="9505055" cy="2232248"/>
          </a:xfrm>
          <a:prstGeom prst="roundRect">
            <a:avLst/>
          </a:prstGeom>
          <a:solidFill>
            <a:schemeClr val="accent1">
              <a:lumMod val="20000"/>
              <a:lumOff val="80000"/>
            </a:schemeClr>
          </a:solidFill>
          <a:ln w="28575">
            <a:solidFill>
              <a:schemeClr val="accent1">
                <a:lumMod val="75000"/>
              </a:schemeClr>
            </a:solidFill>
          </a:ln>
          <a:effectLst>
            <a:outerShdw blurRad="50800" dist="38100" dir="16200000"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anchor="ctr"/>
          <a:lstStyle/>
          <a:p>
            <a:pPr>
              <a:lnSpc>
                <a:spcPct val="150000"/>
              </a:lnSpc>
            </a:pPr>
            <a:r>
              <a:rPr lang="es-CO" dirty="0" smtClean="0">
                <a:solidFill>
                  <a:schemeClr val="tx1"/>
                </a:solidFill>
                <a:latin typeface="Calibri" pitchFamily="34" charset="0"/>
                <a:cs typeface="Arial" pitchFamily="34" charset="0"/>
              </a:rPr>
              <a:t>   Las mediciones se almacenan en una base de datos operacional del CC. El CND realiza el despacho económico y envía al CC la programación (hora a hora) de cada planta (o cadena de plantas) para las próximas 24 horas.</a:t>
            </a:r>
          </a:p>
          <a:p>
            <a:pPr>
              <a:lnSpc>
                <a:spcPct val="150000"/>
              </a:lnSpc>
            </a:pPr>
            <a:endParaRPr lang="es-CO" dirty="0" smtClean="0">
              <a:solidFill>
                <a:schemeClr val="tx1"/>
              </a:solidFill>
              <a:latin typeface="Calibri" pitchFamily="34" charset="0"/>
              <a:cs typeface="Arial" pitchFamily="34" charset="0"/>
            </a:endParaRPr>
          </a:p>
          <a:p>
            <a:pPr>
              <a:lnSpc>
                <a:spcPct val="150000"/>
              </a:lnSpc>
            </a:pPr>
            <a:r>
              <a:rPr lang="es-CO" dirty="0" smtClean="0">
                <a:solidFill>
                  <a:schemeClr val="tx1"/>
                </a:solidFill>
                <a:latin typeface="Calibri" pitchFamily="34" charset="0"/>
                <a:cs typeface="Arial" pitchFamily="34" charset="0"/>
              </a:rPr>
              <a:t>   Cada planta puede ser controlada directamente por el CND en control automático de generación (AGC),  con el fin de mantener la frecuencia eléctrica y el intercambio de potencia en la red. Si se presentan eventos en la aplicación del programa, el CND realiza redespacho sobre las 24 horas, como se observa en la Fig. 1. </a:t>
            </a:r>
            <a:endParaRPr lang="en-US" dirty="0" smtClean="0">
              <a:solidFill>
                <a:schemeClr val="tx1"/>
              </a:solidFill>
              <a:latin typeface="Calibri" pitchFamily="34" charset="0"/>
              <a:cs typeface="Arial" pitchFamily="34" charset="0"/>
            </a:endParaRPr>
          </a:p>
          <a:p>
            <a:pPr algn="ctr">
              <a:defRPr/>
            </a:pPr>
            <a:endParaRPr lang="es-ES" dirty="0">
              <a:latin typeface="Calibri" pitchFamily="34" charset="0"/>
              <a:cs typeface="Arial" pitchFamily="34" charset="0"/>
            </a:endParaRPr>
          </a:p>
        </p:txBody>
      </p:sp>
      <p:sp>
        <p:nvSpPr>
          <p:cNvPr id="7" name="6 Rectángulo"/>
          <p:cNvSpPr/>
          <p:nvPr/>
        </p:nvSpPr>
        <p:spPr>
          <a:xfrm>
            <a:off x="1584251" y="5868541"/>
            <a:ext cx="7056784" cy="276999"/>
          </a:xfrm>
          <a:prstGeom prst="rect">
            <a:avLst/>
          </a:prstGeom>
        </p:spPr>
        <p:txBody>
          <a:bodyPr wrap="square">
            <a:spAutoFit/>
          </a:bodyPr>
          <a:lstStyle/>
          <a:p>
            <a:pPr algn="ctr"/>
            <a:r>
              <a:rPr lang="es-CO" sz="1200" dirty="0" smtClean="0">
                <a:latin typeface="Calibri" pitchFamily="34" charset="0"/>
              </a:rPr>
              <a:t> Figura 1. Relación funcional entre el CND, CC y las plantas de generación.</a:t>
            </a:r>
            <a:endParaRPr lang="en-US" sz="1200" dirty="0">
              <a:latin typeface="Calibri" pitchFamily="34" charset="0"/>
            </a:endParaRPr>
          </a:p>
        </p:txBody>
      </p:sp>
      <p:grpSp>
        <p:nvGrpSpPr>
          <p:cNvPr id="22" name="21 Grupo"/>
          <p:cNvGrpSpPr/>
          <p:nvPr/>
        </p:nvGrpSpPr>
        <p:grpSpPr>
          <a:xfrm>
            <a:off x="2952403" y="3708301"/>
            <a:ext cx="4248472" cy="2016224"/>
            <a:chOff x="3600475" y="3564285"/>
            <a:chExt cx="4104456" cy="1512168"/>
          </a:xfrm>
        </p:grpSpPr>
        <p:sp>
          <p:nvSpPr>
            <p:cNvPr id="8" name="7 Elipse"/>
            <p:cNvSpPr/>
            <p:nvPr/>
          </p:nvSpPr>
          <p:spPr bwMode="auto">
            <a:xfrm>
              <a:off x="4968627" y="3564285"/>
              <a:ext cx="1296144" cy="504056"/>
            </a:xfrm>
            <a:prstGeom prst="ellipse">
              <a:avLst/>
            </a:prstGeom>
            <a:solidFill>
              <a:schemeClr val="accent3">
                <a:lumMod val="60000"/>
                <a:lumOff val="40000"/>
              </a:scheme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81290" tIns="40645" rIns="81290" bIns="40645" numCol="1" rtlCol="0" anchor="ctr" anchorCtr="0" compatLnSpc="1">
              <a:prstTxWarp prst="textNoShape">
                <a:avLst/>
              </a:prstTxWarp>
            </a:bodyPr>
            <a:lstStyle/>
            <a:p>
              <a:pPr marL="177800" marR="0" indent="-177800" algn="ctr" defTabSz="812800" rtl="0" eaLnBrk="0" fontAlgn="base" latinLnBrk="0" hangingPunct="0">
                <a:lnSpc>
                  <a:spcPts val="1800"/>
                </a:lnSpc>
                <a:spcBef>
                  <a:spcPts val="900"/>
                </a:spcBef>
                <a:spcAft>
                  <a:spcPct val="0"/>
                </a:spcAft>
                <a:buClrTx/>
                <a:buSzTx/>
                <a:tabLst/>
              </a:pPr>
              <a:r>
                <a:rPr lang="es-CO" b="1" dirty="0" smtClean="0">
                  <a:solidFill>
                    <a:schemeClr val="tx2"/>
                  </a:solidFill>
                </a:rPr>
                <a:t>CND</a:t>
              </a:r>
              <a:endParaRPr kumimoji="0" lang="es-ES" sz="1400" b="1" i="0" u="none" strike="noStrike" cap="none" normalizeH="0" baseline="0" dirty="0" smtClean="0">
                <a:ln>
                  <a:noFill/>
                </a:ln>
                <a:solidFill>
                  <a:schemeClr val="tx2"/>
                </a:solidFill>
                <a:effectLst/>
                <a:latin typeface="FormataBQ-Regular" pitchFamily="18" charset="0"/>
              </a:endParaRPr>
            </a:p>
          </p:txBody>
        </p:sp>
        <p:sp>
          <p:nvSpPr>
            <p:cNvPr id="9" name="8 Elipse"/>
            <p:cNvSpPr/>
            <p:nvPr/>
          </p:nvSpPr>
          <p:spPr bwMode="auto">
            <a:xfrm>
              <a:off x="6408787" y="4572397"/>
              <a:ext cx="1296144" cy="504056"/>
            </a:xfrm>
            <a:prstGeom prst="ellipse">
              <a:avLst/>
            </a:prstGeom>
            <a:solidFill>
              <a:schemeClr val="accent5">
                <a:lumMod val="60000"/>
                <a:lumOff val="40000"/>
              </a:scheme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81290" tIns="40645" rIns="81290" bIns="40645" numCol="1" rtlCol="0" anchor="ctr" anchorCtr="0" compatLnSpc="1">
              <a:prstTxWarp prst="textNoShape">
                <a:avLst/>
              </a:prstTxWarp>
            </a:bodyPr>
            <a:lstStyle/>
            <a:p>
              <a:pPr marL="177800" marR="0" indent="-177800" algn="ctr" defTabSz="812800" rtl="0" eaLnBrk="0" fontAlgn="base" latinLnBrk="0" hangingPunct="0">
                <a:lnSpc>
                  <a:spcPts val="1800"/>
                </a:lnSpc>
                <a:spcBef>
                  <a:spcPts val="900"/>
                </a:spcBef>
                <a:spcAft>
                  <a:spcPct val="0"/>
                </a:spcAft>
                <a:buClrTx/>
                <a:buSzTx/>
                <a:tabLst/>
              </a:pPr>
              <a:r>
                <a:rPr lang="es-CO" b="1" dirty="0" smtClean="0">
                  <a:solidFill>
                    <a:schemeClr val="tx2"/>
                  </a:solidFill>
                </a:rPr>
                <a:t>PLANTA</a:t>
              </a:r>
              <a:endParaRPr kumimoji="0" lang="es-ES" sz="1400" b="1" i="0" u="none" strike="noStrike" cap="none" normalizeH="0" baseline="0" dirty="0" smtClean="0">
                <a:ln>
                  <a:noFill/>
                </a:ln>
                <a:solidFill>
                  <a:schemeClr val="tx2"/>
                </a:solidFill>
                <a:effectLst/>
                <a:latin typeface="FormataBQ-Regular" pitchFamily="18" charset="0"/>
              </a:endParaRPr>
            </a:p>
          </p:txBody>
        </p:sp>
        <p:sp>
          <p:nvSpPr>
            <p:cNvPr id="10" name="9 Elipse"/>
            <p:cNvSpPr/>
            <p:nvPr/>
          </p:nvSpPr>
          <p:spPr bwMode="auto">
            <a:xfrm>
              <a:off x="3600475" y="4572397"/>
              <a:ext cx="1296144" cy="504056"/>
            </a:xfrm>
            <a:prstGeom prst="ellipse">
              <a:avLst/>
            </a:prstGeom>
            <a:solidFill>
              <a:schemeClr val="accent4">
                <a:lumMod val="60000"/>
                <a:lumOff val="40000"/>
              </a:scheme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81290" tIns="40645" rIns="81290" bIns="40645" numCol="1" rtlCol="0" anchor="ctr" anchorCtr="0" compatLnSpc="1">
              <a:prstTxWarp prst="textNoShape">
                <a:avLst/>
              </a:prstTxWarp>
            </a:bodyPr>
            <a:lstStyle/>
            <a:p>
              <a:pPr marL="177800" marR="0" indent="-177800" algn="ctr" defTabSz="812800" rtl="0" eaLnBrk="0" fontAlgn="base" latinLnBrk="0" hangingPunct="0">
                <a:lnSpc>
                  <a:spcPts val="1800"/>
                </a:lnSpc>
                <a:spcBef>
                  <a:spcPts val="900"/>
                </a:spcBef>
                <a:spcAft>
                  <a:spcPct val="0"/>
                </a:spcAft>
                <a:buClrTx/>
                <a:buSzTx/>
                <a:tabLst/>
              </a:pPr>
              <a:r>
                <a:rPr lang="es-CO" b="1" dirty="0" smtClean="0">
                  <a:solidFill>
                    <a:schemeClr val="tx2"/>
                  </a:solidFill>
                </a:rPr>
                <a:t>CC</a:t>
              </a:r>
              <a:endParaRPr kumimoji="0" lang="es-ES" sz="1400" b="1" i="0" u="none" strike="noStrike" cap="none" normalizeH="0" baseline="0" dirty="0" smtClean="0">
                <a:ln>
                  <a:noFill/>
                </a:ln>
                <a:solidFill>
                  <a:schemeClr val="tx2"/>
                </a:solidFill>
                <a:effectLst/>
                <a:latin typeface="FormataBQ-Regular" pitchFamily="18" charset="0"/>
              </a:endParaRPr>
            </a:p>
          </p:txBody>
        </p:sp>
        <p:cxnSp>
          <p:nvCxnSpPr>
            <p:cNvPr id="12" name="11 Conector recto de flecha"/>
            <p:cNvCxnSpPr>
              <a:stCxn id="8" idx="2"/>
              <a:endCxn id="10" idx="0"/>
            </p:cNvCxnSpPr>
            <p:nvPr/>
          </p:nvCxnSpPr>
          <p:spPr bwMode="auto">
            <a:xfrm flipH="1">
              <a:off x="4248547" y="3816313"/>
              <a:ext cx="720080" cy="756084"/>
            </a:xfrm>
            <a:prstGeom prst="straightConnector1">
              <a:avLst/>
            </a:prstGeom>
            <a:noFill/>
            <a:ln w="9525" cap="flat" cmpd="sng" algn="ctr">
              <a:solidFill>
                <a:srgbClr val="002060"/>
              </a:solidFill>
              <a:prstDash val="solid"/>
              <a:round/>
              <a:headEnd type="arrow"/>
              <a:tailEnd type="arrow"/>
            </a:ln>
            <a:effectLst/>
          </p:spPr>
        </p:cxnSp>
        <p:cxnSp>
          <p:nvCxnSpPr>
            <p:cNvPr id="16" name="15 Conector recto de flecha"/>
            <p:cNvCxnSpPr>
              <a:stCxn id="8" idx="6"/>
              <a:endCxn id="9" idx="0"/>
            </p:cNvCxnSpPr>
            <p:nvPr/>
          </p:nvCxnSpPr>
          <p:spPr bwMode="auto">
            <a:xfrm>
              <a:off x="6264771" y="3816313"/>
              <a:ext cx="792088" cy="756084"/>
            </a:xfrm>
            <a:prstGeom prst="straightConnector1">
              <a:avLst/>
            </a:prstGeom>
            <a:noFill/>
            <a:ln w="9525" cap="flat" cmpd="sng" algn="ctr">
              <a:solidFill>
                <a:srgbClr val="002060"/>
              </a:solidFill>
              <a:prstDash val="solid"/>
              <a:round/>
              <a:headEnd type="arrow"/>
              <a:tailEnd type="arrow"/>
            </a:ln>
            <a:effectLst/>
          </p:spPr>
        </p:cxnSp>
        <p:cxnSp>
          <p:nvCxnSpPr>
            <p:cNvPr id="17" name="16 Conector recto de flecha"/>
            <p:cNvCxnSpPr>
              <a:stCxn id="9" idx="2"/>
              <a:endCxn id="10" idx="6"/>
            </p:cNvCxnSpPr>
            <p:nvPr/>
          </p:nvCxnSpPr>
          <p:spPr bwMode="auto">
            <a:xfrm flipH="1">
              <a:off x="4896619" y="4824425"/>
              <a:ext cx="1512168" cy="0"/>
            </a:xfrm>
            <a:prstGeom prst="straightConnector1">
              <a:avLst/>
            </a:prstGeom>
            <a:noFill/>
            <a:ln w="9525" cap="flat" cmpd="sng" algn="ctr">
              <a:solidFill>
                <a:srgbClr val="002060"/>
              </a:solidFill>
              <a:prstDash val="solid"/>
              <a:round/>
              <a:headEnd type="arrow"/>
              <a:tailEnd type="arrow"/>
            </a:ln>
            <a:effectLst/>
          </p:spPr>
        </p:cxnSp>
        <p:sp>
          <p:nvSpPr>
            <p:cNvPr id="20" name="19 CuadroTexto"/>
            <p:cNvSpPr txBox="1"/>
            <p:nvPr/>
          </p:nvSpPr>
          <p:spPr>
            <a:xfrm>
              <a:off x="3672483" y="3981280"/>
              <a:ext cx="1152128" cy="369332"/>
            </a:xfrm>
            <a:prstGeom prst="rect">
              <a:avLst/>
            </a:prstGeom>
            <a:noFill/>
          </p:spPr>
          <p:txBody>
            <a:bodyPr wrap="square" rtlCol="0">
              <a:spAutoFit/>
            </a:bodyPr>
            <a:lstStyle/>
            <a:p>
              <a:r>
                <a:rPr lang="es-CO" sz="900" dirty="0" smtClean="0"/>
                <a:t>Despachos</a:t>
              </a:r>
            </a:p>
            <a:p>
              <a:r>
                <a:rPr lang="es-CO" sz="900" dirty="0" err="1" smtClean="0"/>
                <a:t>Redespachos</a:t>
              </a:r>
              <a:endParaRPr lang="es-ES" sz="900" dirty="0"/>
            </a:p>
          </p:txBody>
        </p:sp>
        <p:sp>
          <p:nvSpPr>
            <p:cNvPr id="21" name="20 CuadroTexto"/>
            <p:cNvSpPr txBox="1"/>
            <p:nvPr/>
          </p:nvSpPr>
          <p:spPr>
            <a:xfrm>
              <a:off x="5112643" y="4428381"/>
              <a:ext cx="1152128" cy="369332"/>
            </a:xfrm>
            <a:prstGeom prst="rect">
              <a:avLst/>
            </a:prstGeom>
            <a:noFill/>
          </p:spPr>
          <p:txBody>
            <a:bodyPr wrap="square" rtlCol="0">
              <a:spAutoFit/>
            </a:bodyPr>
            <a:lstStyle/>
            <a:p>
              <a:r>
                <a:rPr lang="es-CO" sz="900" dirty="0" smtClean="0"/>
                <a:t>Despachos</a:t>
              </a:r>
            </a:p>
            <a:p>
              <a:r>
                <a:rPr lang="es-CO" sz="900" dirty="0" err="1" smtClean="0"/>
                <a:t>Redespachos</a:t>
              </a:r>
              <a:endParaRPr lang="es-ES" sz="900" dirty="0"/>
            </a:p>
          </p:txBody>
        </p:sp>
      </p:grpSp>
      <p:sp>
        <p:nvSpPr>
          <p:cNvPr id="14" name="13 CuadroTexto"/>
          <p:cNvSpPr txBox="1"/>
          <p:nvPr/>
        </p:nvSpPr>
        <p:spPr>
          <a:xfrm>
            <a:off x="6208385" y="4348963"/>
            <a:ext cx="1192554" cy="230832"/>
          </a:xfrm>
          <a:prstGeom prst="rect">
            <a:avLst/>
          </a:prstGeom>
          <a:noFill/>
        </p:spPr>
        <p:txBody>
          <a:bodyPr wrap="square" rtlCol="0">
            <a:spAutoFit/>
          </a:bodyPr>
          <a:lstStyle/>
          <a:p>
            <a:r>
              <a:rPr lang="es-CO" sz="900" dirty="0" smtClean="0"/>
              <a:t>AGC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2123" y="5436493"/>
            <a:ext cx="9649072" cy="1152128"/>
          </a:xfrm>
          <a:prstGeom prst="roundRect">
            <a:avLst/>
          </a:prstGeom>
          <a:noFill/>
          <a:ln w="19050">
            <a:solidFill>
              <a:schemeClr val="accent1">
                <a:lumMod val="75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marL="0" indent="0" algn="just">
              <a:spcBef>
                <a:spcPct val="0"/>
              </a:spcBef>
              <a:buNone/>
            </a:pPr>
            <a:endParaRPr lang="es-CO" kern="1200" dirty="0" smtClean="0">
              <a:latin typeface="Calibri" pitchFamily="34" charset="0"/>
            </a:endParaRPr>
          </a:p>
          <a:p>
            <a:pPr marL="0" indent="0" algn="just">
              <a:spcBef>
                <a:spcPct val="0"/>
              </a:spcBef>
              <a:buNone/>
            </a:pPr>
            <a:endParaRPr lang="es-CO" kern="1200" dirty="0" smtClean="0">
              <a:latin typeface="Calibri" pitchFamily="34" charset="0"/>
            </a:endParaRPr>
          </a:p>
          <a:p>
            <a:pPr marL="0" indent="0" algn="just">
              <a:lnSpc>
                <a:spcPct val="150000"/>
              </a:lnSpc>
              <a:spcBef>
                <a:spcPct val="0"/>
              </a:spcBef>
              <a:buNone/>
            </a:pPr>
            <a:endParaRPr lang="es-CO" kern="1200" dirty="0" smtClean="0">
              <a:latin typeface="Calibri" pitchFamily="34" charset="0"/>
            </a:endParaRPr>
          </a:p>
          <a:p>
            <a:pPr marL="0" indent="0" algn="just">
              <a:lnSpc>
                <a:spcPct val="150000"/>
              </a:lnSpc>
              <a:spcBef>
                <a:spcPct val="0"/>
              </a:spcBef>
              <a:buNone/>
            </a:pPr>
            <a:r>
              <a:rPr lang="es-CO" kern="1200" dirty="0" smtClean="0">
                <a:solidFill>
                  <a:schemeClr val="tx1"/>
                </a:solidFill>
                <a:latin typeface="Calibri" pitchFamily="34" charset="0"/>
              </a:rPr>
              <a:t>Además, la regulación eléctrica nacional  requiere que todas las unidades de generación ejecuten la regulación de frecuencia primaria, lo que es un servicio en línea que cambia automáticamente la potencia suministrada por la unidad generadora ante cambios de frecuencia en el sistema [1]. </a:t>
            </a:r>
          </a:p>
          <a:p>
            <a:pPr algn="just">
              <a:spcBef>
                <a:spcPct val="0"/>
              </a:spcBef>
              <a:buNone/>
            </a:pPr>
            <a:r>
              <a:rPr lang="es-CO" kern="1200" dirty="0" smtClean="0">
                <a:latin typeface="Calibri" pitchFamily="34" charset="0"/>
              </a:rPr>
              <a:t/>
            </a:r>
            <a:br>
              <a:rPr lang="es-CO" kern="1200" dirty="0" smtClean="0">
                <a:latin typeface="Calibri" pitchFamily="34" charset="0"/>
              </a:rPr>
            </a:br>
            <a:endParaRPr lang="en-US" kern="1200" dirty="0" smtClean="0">
              <a:latin typeface="Calibri" pitchFamily="34" charset="0"/>
            </a:endParaRPr>
          </a:p>
          <a:p>
            <a:pPr algn="just">
              <a:spcBef>
                <a:spcPct val="0"/>
              </a:spcBef>
            </a:pPr>
            <a:endParaRPr lang="en-US" kern="1200" dirty="0">
              <a:latin typeface="Calibri" pitchFamily="34" charset="0"/>
            </a:endParaRPr>
          </a:p>
        </p:txBody>
      </p:sp>
      <p:sp>
        <p:nvSpPr>
          <p:cNvPr id="4" name="1 Título"/>
          <p:cNvSpPr txBox="1">
            <a:spLocks/>
          </p:cNvSpPr>
          <p:nvPr/>
        </p:nvSpPr>
        <p:spPr bwMode="auto">
          <a:xfrm>
            <a:off x="0" y="-252139"/>
            <a:ext cx="7829449" cy="1068277"/>
          </a:xfrm>
          <a:prstGeom prst="rect">
            <a:avLst/>
          </a:prstGeom>
          <a:noFill/>
          <a:ln w="9525">
            <a:noFill/>
            <a:miter lim="800000"/>
            <a:headEnd/>
            <a:tailEnd/>
          </a:ln>
        </p:spPr>
        <p:txBody>
          <a:bodyPr vert="horz" wrap="square" lIns="91418" tIns="45710" rIns="91418" bIns="45710" numCol="1" anchor="ctr" anchorCtr="0" compatLnSpc="1">
            <a:prstTxWarp prst="textNoShape">
              <a:avLst/>
            </a:prstTxWarp>
          </a:bodyPr>
          <a:lstStyle/>
          <a:p>
            <a:pPr marL="0" marR="0" lvl="0" indent="0" algn="l" defTabSz="809625" rtl="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smtClean="0">
                <a:ln>
                  <a:noFill/>
                </a:ln>
                <a:solidFill>
                  <a:srgbClr val="00004C"/>
                </a:solidFill>
                <a:effectLst/>
                <a:uLnTx/>
                <a:uFillTx/>
                <a:latin typeface="Calibri" pitchFamily="34" charset="0"/>
                <a:ea typeface="+mj-ea"/>
                <a:cs typeface="Arial" pitchFamily="34" charset="0"/>
              </a:rPr>
              <a:t>Descripción del sistema y problema de control (3)</a:t>
            </a:r>
            <a:endParaRPr kumimoji="0" lang="en-US" sz="2000" b="1" i="0" u="none" strike="noStrike" kern="0" cap="none" spc="0" normalizeH="0" baseline="0" noProof="0" dirty="0">
              <a:ln>
                <a:noFill/>
              </a:ln>
              <a:solidFill>
                <a:srgbClr val="00004C"/>
              </a:solidFill>
              <a:effectLst/>
              <a:uLnTx/>
              <a:uFillTx/>
              <a:latin typeface="Calibri" pitchFamily="34" charset="0"/>
              <a:ea typeface="+mj-ea"/>
              <a:cs typeface="Arial" pitchFamily="34" charset="0"/>
            </a:endParaRPr>
          </a:p>
        </p:txBody>
      </p:sp>
      <p:sp>
        <p:nvSpPr>
          <p:cNvPr id="5" name="4 Rectángulo redondeado"/>
          <p:cNvSpPr/>
          <p:nvPr/>
        </p:nvSpPr>
        <p:spPr>
          <a:xfrm>
            <a:off x="360115" y="755973"/>
            <a:ext cx="9793088" cy="1008112"/>
          </a:xfrm>
          <a:prstGeom prst="roundRect">
            <a:avLst/>
          </a:prstGeom>
          <a:noFill/>
          <a:ln w="19050">
            <a:solidFill>
              <a:schemeClr val="accent1">
                <a:lumMod val="75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just">
              <a:lnSpc>
                <a:spcPct val="150000"/>
              </a:lnSpc>
            </a:pPr>
            <a:r>
              <a:rPr lang="es-CO" dirty="0" smtClean="0">
                <a:solidFill>
                  <a:schemeClr val="tx1"/>
                </a:solidFill>
                <a:latin typeface="Calibri" pitchFamily="34" charset="0"/>
                <a:cs typeface="Arial" pitchFamily="34" charset="0"/>
              </a:rPr>
              <a:t>Así, el CC obedeciendo al programa SCADA busca cumplir con el programa de generación y redespacho. Si una planta de generación se desvía del despacho programado fuera de la banda de tolerancia del 5%, la desviación que se genera es penalizada económicamente [4].</a:t>
            </a:r>
          </a:p>
          <a:p>
            <a:pPr algn="just">
              <a:defRPr/>
            </a:pPr>
            <a:endParaRPr lang="es-ES" dirty="0">
              <a:solidFill>
                <a:schemeClr val="tx1"/>
              </a:solidFill>
              <a:latin typeface="Calibri" pitchFamily="34" charset="0"/>
              <a:cs typeface="Arial" pitchFamily="34" charset="0"/>
            </a:endParaRPr>
          </a:p>
        </p:txBody>
      </p:sp>
      <p:graphicFrame>
        <p:nvGraphicFramePr>
          <p:cNvPr id="6" name="5 Diagrama"/>
          <p:cNvGraphicFramePr/>
          <p:nvPr/>
        </p:nvGraphicFramePr>
        <p:xfrm>
          <a:off x="720155" y="1980109"/>
          <a:ext cx="9217024"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52139"/>
            <a:ext cx="7829449" cy="1068277"/>
          </a:xfrm>
          <a:prstGeom prst="rect">
            <a:avLst/>
          </a:prstGeom>
          <a:noFill/>
          <a:ln w="9525">
            <a:noFill/>
            <a:miter lim="800000"/>
            <a:headEnd/>
            <a:tailEnd/>
          </a:ln>
        </p:spPr>
        <p:txBody>
          <a:bodyPr vert="horz" wrap="square" lIns="91418" tIns="45710" rIns="91418" bIns="45710" numCol="1" anchor="ctr" anchorCtr="0" compatLnSpc="1">
            <a:prstTxWarp prst="textNoShape">
              <a:avLst/>
            </a:prstTxWarp>
          </a:bodyPr>
          <a:lstStyle/>
          <a:p>
            <a:pPr marL="0" marR="0" lvl="0" indent="0" algn="l" defTabSz="809625" rtl="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smtClean="0">
                <a:ln>
                  <a:noFill/>
                </a:ln>
                <a:solidFill>
                  <a:srgbClr val="00004C"/>
                </a:solidFill>
                <a:effectLst/>
                <a:uLnTx/>
                <a:uFillTx/>
                <a:latin typeface="Calibri" pitchFamily="34" charset="0"/>
                <a:ea typeface="+mj-ea"/>
                <a:cs typeface="Arial" pitchFamily="34" charset="0"/>
              </a:rPr>
              <a:t>Descripción del sistema y problema de control (4)</a:t>
            </a:r>
            <a:endParaRPr kumimoji="0" lang="en-US" sz="2000" b="1" i="0" u="none" strike="noStrike" kern="0" cap="none" spc="0" normalizeH="0" baseline="0" noProof="0" dirty="0">
              <a:ln>
                <a:noFill/>
              </a:ln>
              <a:solidFill>
                <a:srgbClr val="00004C"/>
              </a:solidFill>
              <a:effectLst/>
              <a:uLnTx/>
              <a:uFillTx/>
              <a:latin typeface="Calibri" pitchFamily="34" charset="0"/>
              <a:ea typeface="+mj-ea"/>
              <a:cs typeface="Arial" pitchFamily="34" charset="0"/>
            </a:endParaRPr>
          </a:p>
        </p:txBody>
      </p:sp>
      <p:sp>
        <p:nvSpPr>
          <p:cNvPr id="5" name="4 Rectángulo redondeado"/>
          <p:cNvSpPr/>
          <p:nvPr/>
        </p:nvSpPr>
        <p:spPr>
          <a:xfrm>
            <a:off x="360115" y="899989"/>
            <a:ext cx="10009111" cy="817245"/>
          </a:xfrm>
          <a:prstGeom prst="roundRect">
            <a:avLst/>
          </a:prstGeom>
          <a:solidFill>
            <a:schemeClr val="tx2">
              <a:lumMod val="20000"/>
              <a:lumOff val="80000"/>
            </a:schemeClr>
          </a:solidFill>
          <a:ln>
            <a:solidFill>
              <a:schemeClr val="tx2">
                <a:lumMod val="20000"/>
                <a:lumOff val="80000"/>
              </a:schemeClr>
            </a:solidFill>
          </a:ln>
          <a:effectLst>
            <a:outerShdw blurRad="50800" dist="38100" dir="10800000" algn="r" rotWithShape="0">
              <a:prstClr val="black">
                <a:alpha val="40000"/>
              </a:prstClr>
            </a:outerShdw>
          </a:effectLst>
        </p:spPr>
        <p:txBody>
          <a:bodyPr wrap="square">
            <a:spAutoFit/>
          </a:bodyPr>
          <a:lstStyle/>
          <a:p>
            <a:r>
              <a:rPr lang="es-CO" dirty="0" smtClean="0">
                <a:latin typeface="Calibri" pitchFamily="34" charset="0"/>
                <a:cs typeface="Arial" pitchFamily="34" charset="0"/>
              </a:rPr>
              <a:t>Por lo tanto, incluso si el centro de control envía la potencia de referencia para la planta de energía requerida para satisfacer la energía programada, esta potencia no es necesariamente satisfecha por la unidad de generación debido a su respuesta a la regulación de frecuencia primaria; estas variaciones son </a:t>
            </a:r>
            <a:r>
              <a:rPr lang="es-CO" dirty="0" smtClean="0">
                <a:latin typeface="Calibri" pitchFamily="34" charset="0"/>
              </a:rPr>
              <a:t>el disturbio principal para el control de desviación de energía.</a:t>
            </a:r>
            <a:endParaRPr lang="en-US" dirty="0">
              <a:latin typeface="Calibri" pitchFamily="34" charset="0"/>
              <a:cs typeface="Arial" pitchFamily="34" charset="0"/>
            </a:endParaRPr>
          </a:p>
        </p:txBody>
      </p:sp>
      <p:graphicFrame>
        <p:nvGraphicFramePr>
          <p:cNvPr id="6" name="5 Diagrama"/>
          <p:cNvGraphicFramePr/>
          <p:nvPr/>
        </p:nvGraphicFramePr>
        <p:xfrm>
          <a:off x="288107" y="2196133"/>
          <a:ext cx="10081120"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redondeado"/>
          <p:cNvSpPr/>
          <p:nvPr/>
        </p:nvSpPr>
        <p:spPr>
          <a:xfrm>
            <a:off x="360116" y="5220469"/>
            <a:ext cx="10009111" cy="792000"/>
          </a:xfrm>
          <a:prstGeom prst="roundRect">
            <a:avLst/>
          </a:prstGeom>
          <a:solidFill>
            <a:schemeClr val="tx2">
              <a:lumMod val="20000"/>
              <a:lumOff val="80000"/>
            </a:schemeClr>
          </a:solidFill>
          <a:ln>
            <a:solidFill>
              <a:schemeClr val="tx2">
                <a:lumMod val="20000"/>
                <a:lumOff val="80000"/>
              </a:schemeClr>
            </a:solidFill>
          </a:ln>
          <a:effectLst>
            <a:outerShdw blurRad="50800" dist="38100" dir="10800000" algn="r" rotWithShape="0">
              <a:prstClr val="black">
                <a:alpha val="40000"/>
              </a:prstClr>
            </a:outerShdw>
          </a:effectLst>
        </p:spPr>
        <p:txBody>
          <a:bodyPr wrap="square">
            <a:spAutoFit/>
          </a:bodyPr>
          <a:lstStyle/>
          <a:p>
            <a:pPr>
              <a:buNone/>
            </a:pPr>
            <a:r>
              <a:rPr lang="es-CO" dirty="0" smtClean="0">
                <a:latin typeface="Calibri" pitchFamily="34" charset="0"/>
                <a:cs typeface="Arial" pitchFamily="34" charset="0"/>
              </a:rPr>
              <a:t>El control debe ser integrado en el SCADA e interactuar con los diferentes modos de  operación de las plantas (AGC, despacho sin penalización, etc.)</a:t>
            </a:r>
            <a:endParaRPr lang="en-US" dirty="0" smtClean="0">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432123" y="827981"/>
            <a:ext cx="6336704" cy="648072"/>
          </a:xfrm>
          <a:prstGeom prst="roundRect">
            <a:avLst/>
          </a:prstGeom>
          <a:effectLst/>
        </p:spPr>
        <p:style>
          <a:lnRef idx="3">
            <a:schemeClr val="lt1"/>
          </a:lnRef>
          <a:fillRef idx="1003">
            <a:schemeClr val="dk2"/>
          </a:fillRef>
          <a:effectRef idx="1">
            <a:schemeClr val="accent4"/>
          </a:effectRef>
          <a:fontRef idx="minor">
            <a:schemeClr val="lt1"/>
          </a:fontRef>
        </p:style>
        <p:txBody>
          <a:bodyPr anchor="ctr"/>
          <a:lstStyle/>
          <a:p>
            <a:r>
              <a:rPr lang="es-CO" sz="1600" b="1" i="1" dirty="0" smtClean="0">
                <a:latin typeface="Calibri" pitchFamily="34" charset="0"/>
              </a:rPr>
              <a:t>A. Especificaciones funcionales del control de desviación de energía.</a:t>
            </a:r>
            <a:endParaRPr lang="en-US" sz="1600" b="1" i="1" dirty="0" smtClean="0">
              <a:latin typeface="Calibri" pitchFamily="34" charset="0"/>
            </a:endParaRPr>
          </a:p>
        </p:txBody>
      </p:sp>
      <p:sp>
        <p:nvSpPr>
          <p:cNvPr id="6" name="5 Rectángulo redondeado"/>
          <p:cNvSpPr/>
          <p:nvPr/>
        </p:nvSpPr>
        <p:spPr>
          <a:xfrm>
            <a:off x="1008187" y="4356373"/>
            <a:ext cx="3240360" cy="1532334"/>
          </a:xfrm>
          <a:prstGeom prst="roundRect">
            <a:avLst/>
          </a:prstGeom>
          <a:noFill/>
          <a:ln>
            <a:solidFill>
              <a:schemeClr val="accent1">
                <a:lumMod val="40000"/>
                <a:lumOff val="60000"/>
              </a:schemeClr>
            </a:solidFill>
          </a:ln>
        </p:spPr>
        <p:txBody>
          <a:bodyPr wrap="square">
            <a:spAutoFit/>
          </a:bodyPr>
          <a:lstStyle/>
          <a:p>
            <a:pPr algn="just"/>
            <a:r>
              <a:rPr lang="es-CO" dirty="0" smtClean="0">
                <a:latin typeface="Calibri" pitchFamily="34" charset="0"/>
              </a:rPr>
              <a:t>La siguiente tabla muestra estas funciones en términos de su alcance, la principal variable obtenida por cada función, su horizonte temporal y el periodo de muestreo utilizado para la función.</a:t>
            </a:r>
            <a:endParaRPr lang="en-US" dirty="0" smtClean="0">
              <a:latin typeface="Calibri" pitchFamily="34" charset="0"/>
            </a:endParaRPr>
          </a:p>
        </p:txBody>
      </p:sp>
      <p:graphicFrame>
        <p:nvGraphicFramePr>
          <p:cNvPr id="7" name="6 Diagrama"/>
          <p:cNvGraphicFramePr/>
          <p:nvPr/>
        </p:nvGraphicFramePr>
        <p:xfrm>
          <a:off x="432123" y="1908101"/>
          <a:ext cx="10081120"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redondeado"/>
          <p:cNvSpPr/>
          <p:nvPr/>
        </p:nvSpPr>
        <p:spPr bwMode="auto">
          <a:xfrm>
            <a:off x="3024411" y="5796533"/>
            <a:ext cx="914400" cy="914400"/>
          </a:xfrm>
          <a:prstGeom prst="roundRect">
            <a:avLst/>
          </a:prstGeom>
          <a:noFill/>
          <a:ln w="9525" cap="flat" cmpd="sng" algn="ctr">
            <a:noFill/>
            <a:prstDash val="solid"/>
            <a:round/>
            <a:headEnd type="none" w="med" len="med"/>
            <a:tailEnd type="none" w="med" len="med"/>
          </a:ln>
          <a:effectLst/>
        </p:spPr>
        <p:txBody>
          <a:bodyPr vert="horz" wrap="square" lIns="81290" tIns="40645" rIns="81290" bIns="40645" numCol="1" rtlCol="0" anchor="t" anchorCtr="0" compatLnSpc="1">
            <a:prstTxWarp prst="textNoShape">
              <a:avLst/>
            </a:prstTxWarp>
          </a:bodyPr>
          <a:lstStyle/>
          <a:p>
            <a:pPr marL="177800" marR="0" indent="-177800" algn="l" defTabSz="812800" rtl="0" eaLnBrk="0" fontAlgn="base" latinLnBrk="0" hangingPunct="0">
              <a:lnSpc>
                <a:spcPts val="1800"/>
              </a:lnSpc>
              <a:spcBef>
                <a:spcPts val="900"/>
              </a:spcBef>
              <a:spcAft>
                <a:spcPct val="0"/>
              </a:spcAft>
              <a:buClrTx/>
              <a:buSzTx/>
              <a:buFontTx/>
              <a:buChar char="•"/>
              <a:tabLst/>
            </a:pPr>
            <a:endParaRPr kumimoji="0" lang="en-US" sz="1400" b="0" i="0" u="none" strike="noStrike" cap="none" normalizeH="0" baseline="0" smtClean="0">
              <a:ln>
                <a:noFill/>
              </a:ln>
              <a:solidFill>
                <a:schemeClr val="tx1"/>
              </a:solidFill>
              <a:effectLst/>
              <a:latin typeface="Calibri" pitchFamily="34" charset="0"/>
            </a:endParaRPr>
          </a:p>
        </p:txBody>
      </p:sp>
      <p:sp>
        <p:nvSpPr>
          <p:cNvPr id="11" name="1 Título"/>
          <p:cNvSpPr txBox="1">
            <a:spLocks/>
          </p:cNvSpPr>
          <p:nvPr/>
        </p:nvSpPr>
        <p:spPr bwMode="auto">
          <a:xfrm>
            <a:off x="0" y="-252139"/>
            <a:ext cx="7829449" cy="1068277"/>
          </a:xfrm>
          <a:prstGeom prst="rect">
            <a:avLst/>
          </a:prstGeom>
          <a:noFill/>
          <a:ln w="9525">
            <a:noFill/>
            <a:miter lim="800000"/>
            <a:headEnd/>
            <a:tailEnd/>
          </a:ln>
        </p:spPr>
        <p:txBody>
          <a:bodyPr vert="horz" wrap="square" lIns="91418" tIns="45710" rIns="91418" bIns="45710" numCol="1" anchor="ctr" anchorCtr="0" compatLnSpc="1">
            <a:prstTxWarp prst="textNoShape">
              <a:avLst/>
            </a:prstTxWarp>
          </a:bodyPr>
          <a:lstStyle/>
          <a:p>
            <a:pPr marL="0" marR="0" lvl="0" indent="0" algn="l" defTabSz="809625" rtl="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smtClean="0">
                <a:ln>
                  <a:noFill/>
                </a:ln>
                <a:solidFill>
                  <a:srgbClr val="00004C"/>
                </a:solidFill>
                <a:effectLst/>
                <a:uLnTx/>
                <a:uFillTx/>
                <a:latin typeface="Calibri" pitchFamily="34" charset="0"/>
                <a:ea typeface="+mj-ea"/>
                <a:cs typeface="Arial" pitchFamily="34" charset="0"/>
              </a:rPr>
              <a:t>Diseño</a:t>
            </a:r>
            <a:r>
              <a:rPr kumimoji="0" lang="es-CO" sz="2000" b="1" i="0" u="none" strike="noStrike" kern="0" cap="none" spc="0" normalizeH="0" noProof="0" dirty="0" smtClean="0">
                <a:ln>
                  <a:noFill/>
                </a:ln>
                <a:solidFill>
                  <a:srgbClr val="00004C"/>
                </a:solidFill>
                <a:effectLst/>
                <a:uLnTx/>
                <a:uFillTx/>
                <a:latin typeface="Calibri" pitchFamily="34" charset="0"/>
                <a:ea typeface="+mj-ea"/>
                <a:cs typeface="Arial" pitchFamily="34" charset="0"/>
              </a:rPr>
              <a:t> Conceptual</a:t>
            </a:r>
            <a:endParaRPr kumimoji="0" lang="en-US" sz="2000" b="1" i="0" u="none" strike="noStrike" kern="0" cap="none" spc="0" normalizeH="0" baseline="0" noProof="0" dirty="0">
              <a:ln>
                <a:noFill/>
              </a:ln>
              <a:solidFill>
                <a:srgbClr val="00004C"/>
              </a:solidFill>
              <a:effectLst/>
              <a:uLnTx/>
              <a:uFillTx/>
              <a:latin typeface="Calibri" pitchFamily="34" charset="0"/>
              <a:ea typeface="+mj-ea"/>
              <a:cs typeface="Arial" pitchFamily="34" charset="0"/>
            </a:endParaRPr>
          </a:p>
        </p:txBody>
      </p:sp>
      <p:graphicFrame>
        <p:nvGraphicFramePr>
          <p:cNvPr id="12" name="11 Tabla"/>
          <p:cNvGraphicFramePr>
            <a:graphicFrameLocks noGrp="1"/>
          </p:cNvGraphicFramePr>
          <p:nvPr/>
        </p:nvGraphicFramePr>
        <p:xfrm>
          <a:off x="4824611" y="3996333"/>
          <a:ext cx="5328590" cy="2194560"/>
        </p:xfrm>
        <a:graphic>
          <a:graphicData uri="http://schemas.openxmlformats.org/drawingml/2006/table">
            <a:tbl>
              <a:tblPr firstRow="1" bandRow="1">
                <a:tableStyleId>{5C22544A-7EE6-4342-B048-85BDC9FD1C3A}</a:tableStyleId>
              </a:tblPr>
              <a:tblGrid>
                <a:gridCol w="1065718"/>
                <a:gridCol w="1065718"/>
                <a:gridCol w="1065718"/>
                <a:gridCol w="1065718"/>
                <a:gridCol w="1065718"/>
              </a:tblGrid>
              <a:tr h="370840">
                <a:tc>
                  <a:txBody>
                    <a:bodyPr/>
                    <a:lstStyle/>
                    <a:p>
                      <a:r>
                        <a:rPr lang="es-CO" sz="1200" dirty="0" err="1" smtClean="0">
                          <a:latin typeface="Calibri" pitchFamily="34" charset="0"/>
                        </a:rPr>
                        <a:t>Function</a:t>
                      </a:r>
                      <a:endParaRPr lang="es-ES" sz="1200" dirty="0">
                        <a:latin typeface="Calibri" pitchFamily="34" charset="0"/>
                      </a:endParaRPr>
                    </a:p>
                  </a:txBody>
                  <a:tcPr/>
                </a:tc>
                <a:tc>
                  <a:txBody>
                    <a:bodyPr/>
                    <a:lstStyle/>
                    <a:p>
                      <a:r>
                        <a:rPr lang="es-CO" sz="1200" dirty="0" err="1" smtClean="0">
                          <a:latin typeface="Calibri" pitchFamily="34" charset="0"/>
                        </a:rPr>
                        <a:t>Scope</a:t>
                      </a:r>
                      <a:endParaRPr lang="es-ES" sz="1200" dirty="0">
                        <a:latin typeface="Calibri" pitchFamily="34" charset="0"/>
                      </a:endParaRPr>
                    </a:p>
                  </a:txBody>
                  <a:tcPr/>
                </a:tc>
                <a:tc>
                  <a:txBody>
                    <a:bodyPr/>
                    <a:lstStyle/>
                    <a:p>
                      <a:r>
                        <a:rPr lang="es-CO" sz="1200" dirty="0" smtClean="0">
                          <a:latin typeface="Calibri" pitchFamily="34" charset="0"/>
                        </a:rPr>
                        <a:t>Variable</a:t>
                      </a:r>
                      <a:endParaRPr lang="es-ES" sz="1200" dirty="0">
                        <a:latin typeface="Calibri" pitchFamily="34" charset="0"/>
                      </a:endParaRPr>
                    </a:p>
                  </a:txBody>
                  <a:tcPr/>
                </a:tc>
                <a:tc>
                  <a:txBody>
                    <a:bodyPr/>
                    <a:lstStyle/>
                    <a:p>
                      <a:r>
                        <a:rPr lang="es-CO" sz="1200" dirty="0" err="1" smtClean="0">
                          <a:latin typeface="Calibri" pitchFamily="34" charset="0"/>
                        </a:rPr>
                        <a:t>Horizon</a:t>
                      </a:r>
                      <a:endParaRPr lang="es-ES" sz="1200" dirty="0">
                        <a:latin typeface="Calibri" pitchFamily="34" charset="0"/>
                      </a:endParaRPr>
                    </a:p>
                  </a:txBody>
                  <a:tcPr/>
                </a:tc>
                <a:tc>
                  <a:txBody>
                    <a:bodyPr/>
                    <a:lstStyle/>
                    <a:p>
                      <a:r>
                        <a:rPr lang="es-CO" sz="1200" dirty="0" err="1" smtClean="0">
                          <a:latin typeface="Calibri" pitchFamily="34" charset="0"/>
                        </a:rPr>
                        <a:t>Sampling</a:t>
                      </a:r>
                      <a:r>
                        <a:rPr lang="es-CO" sz="1200" dirty="0" smtClean="0">
                          <a:latin typeface="Calibri" pitchFamily="34" charset="0"/>
                        </a:rPr>
                        <a:t> </a:t>
                      </a:r>
                      <a:r>
                        <a:rPr lang="es-CO" sz="1200" dirty="0" err="1" smtClean="0">
                          <a:latin typeface="Calibri" pitchFamily="34" charset="0"/>
                        </a:rPr>
                        <a:t>Period</a:t>
                      </a:r>
                      <a:endParaRPr lang="es-ES" sz="1200" dirty="0">
                        <a:latin typeface="Calibri" pitchFamily="34" charset="0"/>
                      </a:endParaRPr>
                    </a:p>
                  </a:txBody>
                  <a:tcPr/>
                </a:tc>
              </a:tr>
              <a:tr h="370840">
                <a:tc>
                  <a:txBody>
                    <a:bodyPr/>
                    <a:lstStyle/>
                    <a:p>
                      <a:r>
                        <a:rPr lang="es-CO" sz="1200" dirty="0" smtClean="0">
                          <a:latin typeface="Calibri" pitchFamily="34" charset="0"/>
                        </a:rPr>
                        <a:t>Management</a:t>
                      </a:r>
                      <a:r>
                        <a:rPr lang="es-CO" sz="1200" baseline="0" dirty="0" smtClean="0">
                          <a:latin typeface="Calibri" pitchFamily="34" charset="0"/>
                        </a:rPr>
                        <a:t> of </a:t>
                      </a:r>
                      <a:r>
                        <a:rPr lang="es-CO" sz="1200" baseline="0" dirty="0" err="1" smtClean="0">
                          <a:latin typeface="Calibri" pitchFamily="34" charset="0"/>
                        </a:rPr>
                        <a:t>Energy</a:t>
                      </a:r>
                      <a:r>
                        <a:rPr lang="es-CO" sz="1200" baseline="0" dirty="0" smtClean="0">
                          <a:latin typeface="Calibri" pitchFamily="34" charset="0"/>
                        </a:rPr>
                        <a:t> </a:t>
                      </a:r>
                      <a:r>
                        <a:rPr lang="es-CO" sz="1200" baseline="0" dirty="0" err="1" smtClean="0">
                          <a:latin typeface="Calibri" pitchFamily="34" charset="0"/>
                        </a:rPr>
                        <a:t>Dispatch</a:t>
                      </a:r>
                      <a:endParaRPr lang="es-ES" sz="1200" dirty="0">
                        <a:latin typeface="Calibri" pitchFamily="34" charset="0"/>
                      </a:endParaRPr>
                    </a:p>
                  </a:txBody>
                  <a:tcPr/>
                </a:tc>
                <a:tc>
                  <a:txBody>
                    <a:bodyPr/>
                    <a:lstStyle/>
                    <a:p>
                      <a:r>
                        <a:rPr lang="es-CO" sz="1200" dirty="0" smtClean="0">
                          <a:latin typeface="Calibri" pitchFamily="34" charset="0"/>
                        </a:rPr>
                        <a:t>EPSA</a:t>
                      </a:r>
                      <a:endParaRPr lang="es-ES" sz="1200" dirty="0">
                        <a:latin typeface="Calibri" pitchFamily="34" charset="0"/>
                      </a:endParaRPr>
                    </a:p>
                  </a:txBody>
                  <a:tcPr/>
                </a:tc>
                <a:tc>
                  <a:txBody>
                    <a:bodyPr/>
                    <a:lstStyle/>
                    <a:p>
                      <a:r>
                        <a:rPr lang="es-CO" sz="1200" dirty="0" err="1" smtClean="0">
                          <a:latin typeface="Calibri" pitchFamily="34" charset="0"/>
                        </a:rPr>
                        <a:t>Energy</a:t>
                      </a:r>
                      <a:r>
                        <a:rPr lang="es-CO" sz="1200" dirty="0" smtClean="0">
                          <a:latin typeface="Calibri" pitchFamily="34" charset="0"/>
                        </a:rPr>
                        <a:t> </a:t>
                      </a:r>
                      <a:r>
                        <a:rPr lang="es-CO" sz="1200" dirty="0" err="1" smtClean="0">
                          <a:latin typeface="Calibri" pitchFamily="34" charset="0"/>
                        </a:rPr>
                        <a:t>Dispatch</a:t>
                      </a:r>
                      <a:endParaRPr lang="es-CO" sz="1200" dirty="0" smtClean="0">
                        <a:latin typeface="Calibri" pitchFamily="34" charset="0"/>
                      </a:endParaRPr>
                    </a:p>
                    <a:p>
                      <a:r>
                        <a:rPr lang="es-CO" sz="1200" dirty="0" smtClean="0">
                          <a:latin typeface="Calibri" pitchFamily="34" charset="0"/>
                        </a:rPr>
                        <a:t>In</a:t>
                      </a:r>
                      <a:r>
                        <a:rPr lang="es-CO" sz="1200" baseline="0" dirty="0" smtClean="0">
                          <a:latin typeface="Calibri" pitchFamily="34" charset="0"/>
                        </a:rPr>
                        <a:t> </a:t>
                      </a:r>
                      <a:r>
                        <a:rPr lang="es-CO" sz="1200" baseline="0" dirty="0" err="1" smtClean="0">
                          <a:latin typeface="Calibri" pitchFamily="34" charset="0"/>
                        </a:rPr>
                        <a:t>each</a:t>
                      </a:r>
                      <a:r>
                        <a:rPr lang="es-CO" sz="1200" baseline="0" dirty="0" smtClean="0">
                          <a:latin typeface="Calibri" pitchFamily="34" charset="0"/>
                        </a:rPr>
                        <a:t> </a:t>
                      </a:r>
                      <a:r>
                        <a:rPr lang="es-CO" sz="1200" baseline="0" dirty="0" err="1" smtClean="0">
                          <a:latin typeface="Calibri" pitchFamily="34" charset="0"/>
                        </a:rPr>
                        <a:t>hour</a:t>
                      </a:r>
                      <a:r>
                        <a:rPr lang="es-CO" sz="1200" baseline="0" dirty="0" smtClean="0">
                          <a:latin typeface="Calibri" pitchFamily="34" charset="0"/>
                        </a:rPr>
                        <a:t> (</a:t>
                      </a:r>
                      <a:r>
                        <a:rPr lang="es-CO" sz="1200" baseline="0" dirty="0" err="1" smtClean="0">
                          <a:latin typeface="Calibri" pitchFamily="34" charset="0"/>
                        </a:rPr>
                        <a:t>Ed</a:t>
                      </a:r>
                      <a:r>
                        <a:rPr lang="es-CO" sz="1200" baseline="0" dirty="0" smtClean="0">
                          <a:latin typeface="Calibri" pitchFamily="34" charset="0"/>
                        </a:rPr>
                        <a:t>)</a:t>
                      </a:r>
                      <a:endParaRPr lang="es-ES" sz="1200" dirty="0">
                        <a:latin typeface="Calibri" pitchFamily="34" charset="0"/>
                      </a:endParaRPr>
                    </a:p>
                  </a:txBody>
                  <a:tcPr/>
                </a:tc>
                <a:tc>
                  <a:txBody>
                    <a:bodyPr/>
                    <a:lstStyle/>
                    <a:p>
                      <a:r>
                        <a:rPr lang="es-CO" sz="1200" dirty="0" err="1" smtClean="0">
                          <a:latin typeface="Calibri" pitchFamily="34" charset="0"/>
                        </a:rPr>
                        <a:t>Diary</a:t>
                      </a:r>
                      <a:endParaRPr lang="es-ES" sz="1200" dirty="0">
                        <a:latin typeface="Calibri" pitchFamily="34" charset="0"/>
                      </a:endParaRPr>
                    </a:p>
                  </a:txBody>
                  <a:tcPr/>
                </a:tc>
                <a:tc>
                  <a:txBody>
                    <a:bodyPr/>
                    <a:lstStyle/>
                    <a:p>
                      <a:r>
                        <a:rPr lang="es-CO" sz="1200" dirty="0" err="1" smtClean="0">
                          <a:latin typeface="Calibri" pitchFamily="34" charset="0"/>
                        </a:rPr>
                        <a:t>Hour</a:t>
                      </a:r>
                      <a:endParaRPr lang="es-ES" sz="1200" dirty="0">
                        <a:latin typeface="Calibri" pitchFamily="34" charset="0"/>
                      </a:endParaRPr>
                    </a:p>
                  </a:txBody>
                  <a:tcPr/>
                </a:tc>
              </a:tr>
              <a:tr h="370840">
                <a:tc>
                  <a:txBody>
                    <a:bodyPr/>
                    <a:lstStyle/>
                    <a:p>
                      <a:r>
                        <a:rPr lang="es-CO" sz="1200" dirty="0" err="1" smtClean="0">
                          <a:latin typeface="Calibri" pitchFamily="34" charset="0"/>
                        </a:rPr>
                        <a:t>Energy</a:t>
                      </a:r>
                      <a:r>
                        <a:rPr lang="es-CO" sz="1200" dirty="0" smtClean="0">
                          <a:latin typeface="Calibri" pitchFamily="34" charset="0"/>
                        </a:rPr>
                        <a:t> Control</a:t>
                      </a:r>
                      <a:endParaRPr lang="es-ES" sz="1200" dirty="0">
                        <a:latin typeface="Calibri" pitchFamily="34" charset="0"/>
                      </a:endParaRPr>
                    </a:p>
                  </a:txBody>
                  <a:tcPr/>
                </a:tc>
                <a:tc>
                  <a:txBody>
                    <a:bodyPr/>
                    <a:lstStyle/>
                    <a:p>
                      <a:r>
                        <a:rPr lang="es-CO" sz="1200" dirty="0" err="1" smtClean="0">
                          <a:latin typeface="Calibri" pitchFamily="34" charset="0"/>
                        </a:rPr>
                        <a:t>Plant</a:t>
                      </a:r>
                      <a:endParaRPr lang="es-ES" sz="1200" dirty="0">
                        <a:latin typeface="Calibri" pitchFamily="34" charset="0"/>
                      </a:endParaRPr>
                    </a:p>
                  </a:txBody>
                  <a:tcPr/>
                </a:tc>
                <a:tc>
                  <a:txBody>
                    <a:bodyPr/>
                    <a:lstStyle/>
                    <a:p>
                      <a:r>
                        <a:rPr lang="es-CO" sz="1200" dirty="0" err="1" smtClean="0">
                          <a:latin typeface="Calibri" pitchFamily="34" charset="0"/>
                        </a:rPr>
                        <a:t>Power</a:t>
                      </a:r>
                      <a:r>
                        <a:rPr lang="es-CO" sz="1200" dirty="0" smtClean="0">
                          <a:latin typeface="Calibri" pitchFamily="34" charset="0"/>
                        </a:rPr>
                        <a:t> </a:t>
                      </a:r>
                      <a:r>
                        <a:rPr lang="es-CO" sz="1200" dirty="0" err="1" smtClean="0">
                          <a:latin typeface="Calibri" pitchFamily="34" charset="0"/>
                        </a:rPr>
                        <a:t>desired</a:t>
                      </a:r>
                      <a:r>
                        <a:rPr lang="es-CO" sz="1200" baseline="0" dirty="0" smtClean="0">
                          <a:latin typeface="Calibri" pitchFamily="34" charset="0"/>
                        </a:rPr>
                        <a:t> </a:t>
                      </a:r>
                      <a:r>
                        <a:rPr lang="es-CO" sz="1200" baseline="0" dirty="0" err="1" smtClean="0">
                          <a:latin typeface="Calibri" pitchFamily="34" charset="0"/>
                        </a:rPr>
                        <a:t>Pri</a:t>
                      </a:r>
                      <a:endParaRPr lang="es-ES" sz="1200" dirty="0">
                        <a:latin typeface="Calibri" pitchFamily="34" charset="0"/>
                      </a:endParaRPr>
                    </a:p>
                  </a:txBody>
                  <a:tcPr/>
                </a:tc>
                <a:tc>
                  <a:txBody>
                    <a:bodyPr/>
                    <a:lstStyle/>
                    <a:p>
                      <a:r>
                        <a:rPr lang="es-CO" sz="1200" dirty="0" err="1" smtClean="0">
                          <a:latin typeface="Calibri" pitchFamily="34" charset="0"/>
                        </a:rPr>
                        <a:t>Hour</a:t>
                      </a:r>
                      <a:endParaRPr lang="es-ES" sz="1200" dirty="0">
                        <a:latin typeface="Calibri" pitchFamily="34" charset="0"/>
                      </a:endParaRPr>
                    </a:p>
                  </a:txBody>
                  <a:tcPr/>
                </a:tc>
                <a:tc>
                  <a:txBody>
                    <a:bodyPr/>
                    <a:lstStyle/>
                    <a:p>
                      <a:r>
                        <a:rPr lang="es-CO" sz="1200" dirty="0" smtClean="0">
                          <a:latin typeface="Calibri" pitchFamily="34" charset="0"/>
                        </a:rPr>
                        <a:t>3 Minutes</a:t>
                      </a:r>
                      <a:endParaRPr lang="es-ES" sz="1200" dirty="0">
                        <a:latin typeface="Calibri" pitchFamily="34" charset="0"/>
                      </a:endParaRPr>
                    </a:p>
                  </a:txBody>
                  <a:tcPr/>
                </a:tc>
              </a:tr>
              <a:tr h="370840">
                <a:tc>
                  <a:txBody>
                    <a:bodyPr/>
                    <a:lstStyle/>
                    <a:p>
                      <a:r>
                        <a:rPr lang="es-CO" sz="1200" dirty="0" err="1" smtClean="0">
                          <a:latin typeface="Calibri" pitchFamily="34" charset="0"/>
                        </a:rPr>
                        <a:t>Power</a:t>
                      </a:r>
                      <a:r>
                        <a:rPr lang="es-CO" sz="1200" baseline="0" dirty="0" smtClean="0">
                          <a:latin typeface="Calibri" pitchFamily="34" charset="0"/>
                        </a:rPr>
                        <a:t> control</a:t>
                      </a:r>
                      <a:endParaRPr lang="es-ES" sz="1200" dirty="0">
                        <a:latin typeface="Calibri" pitchFamily="34" charset="0"/>
                      </a:endParaRPr>
                    </a:p>
                  </a:txBody>
                  <a:tcPr/>
                </a:tc>
                <a:tc>
                  <a:txBody>
                    <a:bodyPr/>
                    <a:lstStyle/>
                    <a:p>
                      <a:r>
                        <a:rPr lang="es-CO" sz="1200" dirty="0" err="1" smtClean="0">
                          <a:latin typeface="Calibri" pitchFamily="34" charset="0"/>
                        </a:rPr>
                        <a:t>Unit</a:t>
                      </a:r>
                      <a:endParaRPr lang="es-ES" sz="1200" dirty="0">
                        <a:latin typeface="Calibri" pitchFamily="34" charset="0"/>
                      </a:endParaRPr>
                    </a:p>
                  </a:txBody>
                  <a:tcPr/>
                </a:tc>
                <a:tc>
                  <a:txBody>
                    <a:bodyPr/>
                    <a:lstStyle/>
                    <a:p>
                      <a:r>
                        <a:rPr lang="es-CO" sz="1200" dirty="0" err="1" smtClean="0">
                          <a:latin typeface="Calibri" pitchFamily="34" charset="0"/>
                        </a:rPr>
                        <a:t>Power</a:t>
                      </a:r>
                      <a:r>
                        <a:rPr lang="es-CO" sz="1200" baseline="0" dirty="0" smtClean="0">
                          <a:latin typeface="Calibri" pitchFamily="34" charset="0"/>
                        </a:rPr>
                        <a:t> </a:t>
                      </a:r>
                      <a:r>
                        <a:rPr lang="es-CO" sz="1200" baseline="0" dirty="0" err="1" smtClean="0">
                          <a:latin typeface="Calibri" pitchFamily="34" charset="0"/>
                        </a:rPr>
                        <a:t>Generated</a:t>
                      </a:r>
                      <a:r>
                        <a:rPr lang="es-CO" sz="1200" baseline="0" dirty="0" smtClean="0">
                          <a:latin typeface="Calibri" pitchFamily="34" charset="0"/>
                        </a:rPr>
                        <a:t> Pi</a:t>
                      </a:r>
                      <a:endParaRPr lang="es-ES" sz="1200" dirty="0">
                        <a:latin typeface="Calibri" pitchFamily="34" charset="0"/>
                      </a:endParaRPr>
                    </a:p>
                  </a:txBody>
                  <a:tcPr/>
                </a:tc>
                <a:tc>
                  <a:txBody>
                    <a:bodyPr/>
                    <a:lstStyle/>
                    <a:p>
                      <a:r>
                        <a:rPr lang="es-CO" sz="1200" dirty="0" err="1" smtClean="0">
                          <a:latin typeface="Calibri" pitchFamily="34" charset="0"/>
                        </a:rPr>
                        <a:t>Seconds</a:t>
                      </a:r>
                      <a:endParaRPr lang="es-ES" sz="1200" dirty="0">
                        <a:latin typeface="Calibri" pitchFamily="34" charset="0"/>
                      </a:endParaRPr>
                    </a:p>
                  </a:txBody>
                  <a:tcPr/>
                </a:tc>
                <a:tc>
                  <a:txBody>
                    <a:bodyPr/>
                    <a:lstStyle/>
                    <a:p>
                      <a:r>
                        <a:rPr lang="es-CO" sz="1200" dirty="0" smtClean="0">
                          <a:latin typeface="Calibri" pitchFamily="34" charset="0"/>
                        </a:rPr>
                        <a:t>4 </a:t>
                      </a:r>
                      <a:r>
                        <a:rPr lang="es-CO" sz="1200" dirty="0" err="1" smtClean="0">
                          <a:latin typeface="Calibri" pitchFamily="34" charset="0"/>
                        </a:rPr>
                        <a:t>Seconds</a:t>
                      </a:r>
                      <a:endParaRPr lang="es-ES" sz="1200" dirty="0">
                        <a:latin typeface="Calibri" pitchFamily="34" charset="0"/>
                      </a:endParaRP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FormataBQ-Regular"/>
        <a:ea typeface=""/>
        <a:cs typeface=""/>
      </a:majorFont>
      <a:minorFont>
        <a:latin typeface="FormataBQ-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1290" tIns="40645" rIns="81290" bIns="40645" numCol="1" anchor="t" anchorCtr="0" compatLnSpc="1">
        <a:prstTxWarp prst="textNoShape">
          <a:avLst/>
        </a:prstTxWarp>
      </a:bodyPr>
      <a:lstStyle>
        <a:defPPr marL="177800" marR="0" indent="-177800" algn="l" defTabSz="812800" rtl="0" eaLnBrk="0" fontAlgn="base" latinLnBrk="0" hangingPunct="0">
          <a:lnSpc>
            <a:spcPts val="1800"/>
          </a:lnSpc>
          <a:spcBef>
            <a:spcPts val="900"/>
          </a:spcBef>
          <a:spcAft>
            <a:spcPct val="0"/>
          </a:spcAft>
          <a:buClrTx/>
          <a:buSzTx/>
          <a:buFontTx/>
          <a:buChar char="•"/>
          <a:tabLst/>
          <a:defRPr kumimoji="0" lang="en-US" sz="1400" b="0" i="0" u="none" strike="noStrike" cap="none" normalizeH="0" baseline="0" smtClean="0">
            <a:ln>
              <a:noFill/>
            </a:ln>
            <a:solidFill>
              <a:schemeClr val="tx1"/>
            </a:solidFill>
            <a:effectLst/>
            <a:latin typeface="FormataBQ-Regular"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1290" tIns="40645" rIns="81290" bIns="40645" numCol="1" anchor="t" anchorCtr="0" compatLnSpc="1">
        <a:prstTxWarp prst="textNoShape">
          <a:avLst/>
        </a:prstTxWarp>
      </a:bodyPr>
      <a:lstStyle>
        <a:defPPr marL="177800" marR="0" indent="-177800" algn="l" defTabSz="812800" rtl="0" eaLnBrk="0" fontAlgn="base" latinLnBrk="0" hangingPunct="0">
          <a:lnSpc>
            <a:spcPts val="1800"/>
          </a:lnSpc>
          <a:spcBef>
            <a:spcPts val="900"/>
          </a:spcBef>
          <a:spcAft>
            <a:spcPct val="0"/>
          </a:spcAft>
          <a:buClrTx/>
          <a:buSzTx/>
          <a:buFontTx/>
          <a:buChar char="•"/>
          <a:tabLst/>
          <a:defRPr kumimoji="0" lang="en-US" sz="1400" b="0" i="0" u="none" strike="noStrike" cap="none" normalizeH="0" baseline="0" smtClean="0">
            <a:ln>
              <a:noFill/>
            </a:ln>
            <a:solidFill>
              <a:schemeClr val="tx1"/>
            </a:solidFill>
            <a:effectLst/>
            <a:latin typeface="FormataBQ-Regular"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FFE812"/>
        </a:dk2>
        <a:lt2>
          <a:srgbClr val="0D2B88"/>
        </a:lt2>
        <a:accent1>
          <a:srgbClr val="5A5A5A"/>
        </a:accent1>
        <a:accent2>
          <a:srgbClr val="777777"/>
        </a:accent2>
        <a:accent3>
          <a:srgbClr val="FFFFFF"/>
        </a:accent3>
        <a:accent4>
          <a:srgbClr val="000000"/>
        </a:accent4>
        <a:accent5>
          <a:srgbClr val="B5B5B5"/>
        </a:accent5>
        <a:accent6>
          <a:srgbClr val="6B6B6B"/>
        </a:accent6>
        <a:hlink>
          <a:srgbClr val="969696"/>
        </a:hlink>
        <a:folHlink>
          <a:srgbClr val="C0C0C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FFE812"/>
        </a:dk2>
        <a:lt2>
          <a:srgbClr val="00337D"/>
        </a:lt2>
        <a:accent1>
          <a:srgbClr val="5A5A5A"/>
        </a:accent1>
        <a:accent2>
          <a:srgbClr val="777777"/>
        </a:accent2>
        <a:accent3>
          <a:srgbClr val="FFFFFF"/>
        </a:accent3>
        <a:accent4>
          <a:srgbClr val="000000"/>
        </a:accent4>
        <a:accent5>
          <a:srgbClr val="B5B5B5"/>
        </a:accent5>
        <a:accent6>
          <a:srgbClr val="6B6B6B"/>
        </a:accent6>
        <a:hlink>
          <a:srgbClr val="969696"/>
        </a:hlink>
        <a:folHlink>
          <a:srgbClr val="C0C0C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D2B88"/>
        </a:dk2>
        <a:lt2>
          <a:srgbClr val="D2D2D2"/>
        </a:lt2>
        <a:accent1>
          <a:srgbClr val="FFE812"/>
        </a:accent1>
        <a:accent2>
          <a:srgbClr val="FE8C19"/>
        </a:accent2>
        <a:accent3>
          <a:srgbClr val="FFFFFF"/>
        </a:accent3>
        <a:accent4>
          <a:srgbClr val="000000"/>
        </a:accent4>
        <a:accent5>
          <a:srgbClr val="FFF2AA"/>
        </a:accent5>
        <a:accent6>
          <a:srgbClr val="E67E16"/>
        </a:accent6>
        <a:hlink>
          <a:srgbClr val="FC1921"/>
        </a:hlink>
        <a:folHlink>
          <a:srgbClr val="725AA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Marcela:Applications:Microsoft Office 98:Templates:Blank Presentation</Template>
  <TotalTime>27289</TotalTime>
  <Words>1771</Words>
  <Application>Microsoft Office PowerPoint</Application>
  <PresentationFormat>Personalizado</PresentationFormat>
  <Paragraphs>230</Paragraphs>
  <Slides>26</Slides>
  <Notes>1</Notes>
  <HiddenSlides>1</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28" baseType="lpstr">
      <vt:lpstr>Blank Presentation</vt:lpstr>
      <vt:lpstr>Ecuación</vt:lpstr>
      <vt:lpstr>Control Remoto Automático de Desviación de Energía </vt:lpstr>
      <vt:lpstr>Contenido</vt:lpstr>
      <vt:lpstr>Infraestructura del negocio de generación</vt:lpstr>
      <vt:lpstr>Introducción </vt:lpstr>
      <vt:lpstr>Descripción del sistema y problema de control</vt:lpstr>
      <vt:lpstr>Descripción del sistema y problema de control (2)</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Descripción de la solución </vt:lpstr>
      <vt:lpstr>Descripción de la solución (1) </vt:lpstr>
      <vt:lpstr>Diapositiva 19</vt:lpstr>
      <vt:lpstr>Diapositiva 20</vt:lpstr>
      <vt:lpstr>Diapositiva 21</vt:lpstr>
      <vt:lpstr>Resultados experimentales </vt:lpstr>
      <vt:lpstr>Conclusiones </vt:lpstr>
      <vt:lpstr>Referencias </vt:lpstr>
      <vt:lpstr>Diapositiva 25</vt:lpstr>
    </vt:vector>
  </TitlesOfParts>
  <Company>Azurian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Preparación e Implementación TCC</dc:title>
  <dc:creator>msalazar</dc:creator>
  <cp:lastModifiedBy>jec</cp:lastModifiedBy>
  <cp:revision>2124</cp:revision>
  <cp:lastPrinted>2000-11-03T21:35:36Z</cp:lastPrinted>
  <dcterms:created xsi:type="dcterms:W3CDTF">2000-11-02T17:50:56Z</dcterms:created>
  <dcterms:modified xsi:type="dcterms:W3CDTF">2011-11-30T20:55:06Z</dcterms:modified>
</cp:coreProperties>
</file>