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2"/>
  </p:notesMasterIdLst>
  <p:sldIdLst>
    <p:sldId id="256" r:id="rId2"/>
    <p:sldId id="363" r:id="rId3"/>
    <p:sldId id="367" r:id="rId4"/>
    <p:sldId id="445" r:id="rId5"/>
    <p:sldId id="448" r:id="rId6"/>
    <p:sldId id="447" r:id="rId7"/>
    <p:sldId id="449" r:id="rId8"/>
    <p:sldId id="411" r:id="rId9"/>
    <p:sldId id="415" r:id="rId10"/>
    <p:sldId id="427" r:id="rId11"/>
  </p:sldIdLst>
  <p:sldSz cx="9144000" cy="6858000" type="screen4x3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olfo" initials="RB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9EF"/>
    <a:srgbClr val="EEB412"/>
    <a:srgbClr val="ECF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94590" autoAdjust="0"/>
  </p:normalViewPr>
  <p:slideViewPr>
    <p:cSldViewPr>
      <p:cViewPr varScale="1">
        <p:scale>
          <a:sx n="67" d="100"/>
          <a:sy n="67" d="100"/>
        </p:scale>
        <p:origin x="12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366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88" cy="494027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817" y="0"/>
            <a:ext cx="2946288" cy="494027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DD1675D6-AE8E-4685-9E71-4716AFB29852}" type="datetimeFigureOut">
              <a:rPr lang="pt-BR" smtClean="0"/>
              <a:pPr/>
              <a:t>08/12/2015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96" y="4690897"/>
            <a:ext cx="5436883" cy="4443098"/>
          </a:xfrm>
          <a:prstGeom prst="rect">
            <a:avLst/>
          </a:prstGeom>
        </p:spPr>
        <p:txBody>
          <a:bodyPr vert="horz" lIns="90407" tIns="45203" rIns="90407" bIns="4520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8656"/>
            <a:ext cx="2946288" cy="494027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817" y="9378656"/>
            <a:ext cx="2946288" cy="494027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7F640676-2E51-4703-BA9A-B2D76996CC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2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Bom dia, agradecer banca e presentes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0676-2E51-4703-BA9A-B2D76996CCC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09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usina se encontra 180 km ao nordeste de Bogotá,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colombiano.</a:t>
            </a:r>
            <a:endParaRPr lang="es-C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casa de força da usina é subterrânea, composta por cinco unidades de 270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cada, a 500 m no subsolo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0676-2E51-4703-BA9A-B2D76996CCC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65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59968" y="6381328"/>
            <a:ext cx="3824064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Florianópolis, 10 de outubro de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2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5A37-2219-4704-9D2E-DFC820C8EDFB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1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B52-7736-43FC-B3CA-0577EE3E6AE1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91749" cy="562074"/>
          </a:xfrm>
        </p:spPr>
        <p:txBody>
          <a:bodyPr/>
          <a:lstStyle>
            <a:lvl1pPr>
              <a:defRPr sz="28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5CDD-7C95-4286-8608-81A4DDA44A4B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598487" y="908720"/>
            <a:ext cx="81137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87" y="7841"/>
            <a:ext cx="115361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7" y="5743575"/>
            <a:ext cx="8058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423" cy="8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D43C-BF53-4F35-BDB1-2C0F7490C6BB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 sz="2800" kern="120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4782-7514-4D3F-907C-C988BA8163D3}" type="datetime1">
              <a:rPr lang="pt-BR" smtClean="0"/>
              <a:pPr/>
              <a:t>08/12/2015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457200" y="908720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6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6829-48A9-4C4E-855F-173BE43B4CC6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57200" y="908720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1502-A14E-4B1A-8BD6-A419EC965A72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0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D216-9BC4-404C-8363-7AC888756B27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F83-F52C-4469-A1CD-5598483CFB2F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0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234-6EAA-4751-AE21-871C2E757183}" type="datetime1">
              <a:rPr lang="pt-BR" smtClean="0"/>
              <a:pPr/>
              <a:t>08/12/2015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0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91F4782-7514-4D3F-907C-C988BA8163D3}" type="datetime1">
              <a:rPr lang="pt-BR" smtClean="0"/>
              <a:pPr/>
              <a:t>08/12/2015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303662" y="6597352"/>
            <a:ext cx="1210705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EBCA63-36AD-41A1-8928-727F5B9E9E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08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19388" y="2852936"/>
            <a:ext cx="79928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Validación de modelos, de la teoría a la práctica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0220" y="4471372"/>
            <a:ext cx="8496944" cy="12618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Jorge Enrique Gómez C.</a:t>
            </a:r>
          </a:p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2" y="15255"/>
            <a:ext cx="83629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6134"/>
            <a:ext cx="8343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00" y="4077072"/>
            <a:ext cx="173042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Conclusiones de la investigación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91264" cy="36724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CO" dirty="0" smtClean="0"/>
              <a:t>Los registros sincrofasoriales permiten la validación de modelos:</a:t>
            </a:r>
          </a:p>
          <a:p>
            <a:pPr lvl="1">
              <a:spcBef>
                <a:spcPts val="600"/>
              </a:spcBef>
            </a:pPr>
            <a:r>
              <a:rPr lang="es-CO" sz="1800" dirty="0" smtClean="0"/>
              <a:t>De forma continua y en operación real </a:t>
            </a:r>
          </a:p>
          <a:p>
            <a:pPr lvl="1">
              <a:spcBef>
                <a:spcPts val="600"/>
              </a:spcBef>
            </a:pPr>
            <a:endParaRPr lang="es-CO" sz="1800" dirty="0" smtClean="0"/>
          </a:p>
          <a:p>
            <a:pPr>
              <a:spcBef>
                <a:spcPts val="600"/>
              </a:spcBef>
            </a:pPr>
            <a:r>
              <a:rPr lang="es-CO" sz="1800" dirty="0" smtClean="0"/>
              <a:t>Validación sin pruebas invasivas y con costos reducidos</a:t>
            </a:r>
          </a:p>
          <a:p>
            <a:pPr lvl="1">
              <a:spcBef>
                <a:spcPts val="600"/>
              </a:spcBef>
            </a:pPr>
            <a:endParaRPr lang="es-CO" sz="1800" dirty="0" smtClean="0"/>
          </a:p>
          <a:p>
            <a:pPr>
              <a:spcBef>
                <a:spcPts val="600"/>
              </a:spcBef>
            </a:pPr>
            <a:r>
              <a:rPr lang="es-CO" dirty="0" smtClean="0"/>
              <a:t>La metodología propuesta fue validada </a:t>
            </a:r>
          </a:p>
          <a:p>
            <a:pPr lvl="1">
              <a:spcBef>
                <a:spcPts val="600"/>
              </a:spcBef>
            </a:pPr>
            <a:r>
              <a:rPr lang="es-CO" sz="1800" dirty="0" smtClean="0"/>
              <a:t>Evidenciadas las ventajas y aplicabilidad practica de la metodología</a:t>
            </a:r>
          </a:p>
          <a:p>
            <a:pPr lvl="1">
              <a:spcBef>
                <a:spcPts val="600"/>
              </a:spcBef>
            </a:pPr>
            <a:endParaRPr lang="es-CO" sz="1800" dirty="0" smtClean="0"/>
          </a:p>
          <a:p>
            <a:pPr>
              <a:spcBef>
                <a:spcPts val="600"/>
              </a:spcBef>
            </a:pPr>
            <a:r>
              <a:rPr lang="es-CO" dirty="0" smtClean="0"/>
              <a:t>Resultados satisfactorios, aplicables y reproducibles en toda unidad del SIN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Los modelos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48880"/>
            <a:ext cx="2263337" cy="129614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645024"/>
            <a:ext cx="5832648" cy="211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0727"/>
            <a:ext cx="5904656" cy="2656703"/>
          </a:xfrm>
        </p:spPr>
        <p:txBody>
          <a:bodyPr>
            <a:noAutofit/>
          </a:bodyPr>
          <a:lstStyle/>
          <a:p>
            <a:r>
              <a:rPr lang="es-CO" dirty="0" smtClean="0"/>
              <a:t>Análisis de sistemas de potencia</a:t>
            </a:r>
          </a:p>
          <a:p>
            <a:pPr lvl="1"/>
            <a:r>
              <a:rPr lang="es-CO" sz="1800" dirty="0" smtClean="0"/>
              <a:t>Predecir desempeño ante perturbaciones</a:t>
            </a:r>
          </a:p>
          <a:p>
            <a:pPr lvl="1"/>
            <a:r>
              <a:rPr lang="es-CO" sz="1800" dirty="0" smtClean="0"/>
              <a:t>Estudios basados en simulaciones (modelos)</a:t>
            </a:r>
          </a:p>
          <a:p>
            <a:r>
              <a:rPr lang="es-CO" dirty="0" smtClean="0"/>
              <a:t>La calidad de </a:t>
            </a:r>
            <a:r>
              <a:rPr lang="es-CO" dirty="0"/>
              <a:t>l</a:t>
            </a:r>
            <a:r>
              <a:rPr lang="es-CO" dirty="0" smtClean="0"/>
              <a:t>os modelos es clave en la seguridad</a:t>
            </a:r>
          </a:p>
          <a:p>
            <a:pPr lvl="1"/>
            <a:r>
              <a:rPr lang="es-CO" sz="1800" dirty="0" smtClean="0"/>
              <a:t>Validación periódica (sistémica, subsistemas)</a:t>
            </a:r>
          </a:p>
          <a:p>
            <a:pPr lvl="1"/>
            <a:r>
              <a:rPr lang="es-CO" sz="1800" dirty="0" smtClean="0"/>
              <a:t>Registros sincrofasoriales </a:t>
            </a:r>
          </a:p>
          <a:p>
            <a:pPr lvl="2"/>
            <a:r>
              <a:rPr lang="es-CO" sz="1600" dirty="0" smtClean="0"/>
              <a:t>Supervisión de la dinámica</a:t>
            </a:r>
          </a:p>
          <a:p>
            <a:r>
              <a:rPr lang="es-CO" dirty="0" smtClean="0"/>
              <a:t>Modelo del subsistema unidad generadora</a:t>
            </a:r>
          </a:p>
          <a:p>
            <a:pPr marL="457200" lvl="1" indent="0">
              <a:buNone/>
            </a:pPr>
            <a:endParaRPr lang="es-CO" dirty="0" smtClean="0"/>
          </a:p>
          <a:p>
            <a:pPr lvl="1"/>
            <a:endParaRPr lang="es-CO" dirty="0" smtClean="0"/>
          </a:p>
          <a:p>
            <a:endParaRPr lang="es-CO" sz="1800" dirty="0" smtClean="0"/>
          </a:p>
          <a:p>
            <a:endParaRPr lang="es-CO" sz="1800" dirty="0" smtClean="0"/>
          </a:p>
        </p:txBody>
      </p:sp>
    </p:spTree>
    <p:extLst>
      <p:ext uri="{BB962C8B-B14F-4D97-AF65-F5344CB8AC3E}">
        <p14:creationId xmlns:p14="http://schemas.microsoft.com/office/powerpoint/2010/main" val="20385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8"/>
            <a:ext cx="2016224" cy="11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Validación de modelos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2736304"/>
          </a:xfrm>
          <a:ln w="127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Comparar simulación del modelo con registros, ante una perturbación</a:t>
            </a:r>
          </a:p>
          <a:p>
            <a:pPr lvl="1"/>
            <a:r>
              <a:rPr lang="es-CO" sz="1800" dirty="0" smtClean="0"/>
              <a:t>Parámetros errados o alterados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7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07" y="1830310"/>
            <a:ext cx="4788585" cy="1886722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251520" y="3789040"/>
            <a:ext cx="4392488" cy="1944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 smtClean="0"/>
              <a:t>Tradicionales </a:t>
            </a:r>
            <a:endParaRPr lang="es-CO" sz="1600" dirty="0" smtClean="0"/>
          </a:p>
          <a:p>
            <a:pPr marL="173038" indent="-173038"/>
            <a:r>
              <a:rPr lang="es-CO" sz="1700" u="sng" dirty="0" smtClean="0"/>
              <a:t>Perturbaciones</a:t>
            </a:r>
            <a:r>
              <a:rPr lang="es-CO" sz="1700" dirty="0" smtClean="0"/>
              <a:t> provocadas-programadas</a:t>
            </a:r>
          </a:p>
          <a:p>
            <a:pPr marL="173038" indent="-173038"/>
            <a:r>
              <a:rPr lang="es-CO" sz="1700" dirty="0" smtClean="0">
                <a:solidFill>
                  <a:schemeClr val="accent1">
                    <a:lumMod val="75000"/>
                  </a:schemeClr>
                </a:solidFill>
              </a:rPr>
              <a:t>Unidad en pruebas</a:t>
            </a:r>
          </a:p>
          <a:p>
            <a:pPr marL="173038" indent="-173038"/>
            <a:r>
              <a:rPr lang="es-CO" sz="1700" dirty="0" smtClean="0"/>
              <a:t>Registro con equipos especiales</a:t>
            </a:r>
          </a:p>
          <a:p>
            <a:pPr marL="173038" indent="-173038"/>
            <a:r>
              <a:rPr lang="es-CO" sz="1700" dirty="0" smtClean="0">
                <a:solidFill>
                  <a:schemeClr val="accent1">
                    <a:lumMod val="75000"/>
                  </a:schemeClr>
                </a:solidFill>
              </a:rPr>
              <a:t>Intervención- circuitos instrumentación</a:t>
            </a:r>
          </a:p>
          <a:p>
            <a:pPr marL="173038" indent="-173038"/>
            <a:r>
              <a:rPr lang="es-CO" sz="1700" dirty="0" smtClean="0"/>
              <a:t>Necesarias en la determinación y estimación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44008" y="3789041"/>
            <a:ext cx="4320480" cy="19442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 smtClean="0"/>
              <a:t>Sincrofasoriales</a:t>
            </a:r>
            <a:endParaRPr lang="es-CO" sz="1600" dirty="0" smtClean="0"/>
          </a:p>
          <a:p>
            <a:pPr marL="173038" indent="-173038"/>
            <a:r>
              <a:rPr lang="es-CO" sz="1700" u="sng" dirty="0" smtClean="0"/>
              <a:t>Perturbaciones</a:t>
            </a:r>
            <a:r>
              <a:rPr lang="es-CO" sz="1700" dirty="0" smtClean="0"/>
              <a:t> naturales</a:t>
            </a:r>
          </a:p>
          <a:p>
            <a:pPr marL="173038" indent="-173038"/>
            <a:r>
              <a:rPr lang="es-CO" sz="1700" dirty="0" smtClean="0">
                <a:solidFill>
                  <a:schemeClr val="accent1">
                    <a:lumMod val="75000"/>
                  </a:schemeClr>
                </a:solidFill>
              </a:rPr>
              <a:t>Unidad en operación normal</a:t>
            </a:r>
          </a:p>
          <a:p>
            <a:pPr marL="173038" indent="-173038"/>
            <a:r>
              <a:rPr lang="es-CO" sz="1700" dirty="0" smtClean="0"/>
              <a:t>Registro con PMUs sincronizadas</a:t>
            </a:r>
          </a:p>
          <a:p>
            <a:pPr marL="173038" indent="-173038"/>
            <a:r>
              <a:rPr lang="es-CO" sz="1700" dirty="0" smtClean="0">
                <a:solidFill>
                  <a:schemeClr val="accent1">
                    <a:lumMod val="75000"/>
                  </a:schemeClr>
                </a:solidFill>
              </a:rPr>
              <a:t>Proceso no invasivo (PMU generación)</a:t>
            </a:r>
          </a:p>
          <a:p>
            <a:pPr marL="173038" indent="-173038"/>
            <a:r>
              <a:rPr lang="es-CO" sz="1700" dirty="0" smtClean="0"/>
              <a:t>Ideales para verificaciones continuas  </a:t>
            </a:r>
            <a:r>
              <a:rPr lang="es-CO" sz="1700" i="1" dirty="0" smtClean="0"/>
              <a:t>online</a:t>
            </a:r>
            <a:endParaRPr lang="es-CO" sz="1700" dirty="0" smtClean="0"/>
          </a:p>
        </p:txBody>
      </p:sp>
      <p:pic>
        <p:nvPicPr>
          <p:cNvPr id="5" name="Picture 2" descr="http://www.ee.hacettepe.edu.tr/local_images/makina-lab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24" y="2492896"/>
            <a:ext cx="1658556" cy="12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Metodología propuesta</a:t>
            </a:r>
            <a:endParaRPr lang="es-CO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052736"/>
            <a:ext cx="5832647" cy="2228865"/>
          </a:xfrm>
          <a:solidFill>
            <a:schemeClr val="bg1">
              <a:alpha val="86000"/>
            </a:schemeClr>
          </a:solidFill>
          <a:ln w="38100">
            <a:noFill/>
            <a:prstDash val="dash"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" y="3511915"/>
            <a:ext cx="4618431" cy="165618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4"/>
            <a:ext cx="3499870" cy="195512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04085" y="5316521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/>
              <a:t>Registro </a:t>
            </a:r>
            <a:r>
              <a:rPr lang="es-CO" sz="1600" dirty="0" smtClean="0"/>
              <a:t>sincrofasorial</a:t>
            </a:r>
            <a:endParaRPr lang="es-CO" sz="1600" dirty="0"/>
          </a:p>
        </p:txBody>
      </p:sp>
      <p:sp>
        <p:nvSpPr>
          <p:cNvPr id="8" name="7 Rectángulo"/>
          <p:cNvSpPr/>
          <p:nvPr/>
        </p:nvSpPr>
        <p:spPr>
          <a:xfrm>
            <a:off x="5805192" y="5316521"/>
            <a:ext cx="2520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/>
              <a:t>Simulación dinámica híbrida</a:t>
            </a:r>
          </a:p>
        </p:txBody>
      </p:sp>
    </p:spTree>
    <p:extLst>
      <p:ext uri="{BB962C8B-B14F-4D97-AF65-F5344CB8AC3E}">
        <p14:creationId xmlns:p14="http://schemas.microsoft.com/office/powerpoint/2010/main" val="15999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Indicador de calidad y sus propiedades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Marcador de contenido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  <a:ln w="12700">
                <a:noFill/>
              </a:ln>
            </p:spPr>
            <p:txBody>
              <a:bodyPr vert="horz" lIns="0" tIns="45720" rIns="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s-CO" dirty="0" smtClean="0"/>
                  <a:t>Función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𝐺𝐷𝐼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(</a:t>
                </a:r>
                <a:r>
                  <a:rPr lang="en-US" i="1" dirty="0"/>
                  <a:t>Global Discrepancy Indicator</a:t>
                </a:r>
                <a:r>
                  <a:rPr lang="pt-BR" dirty="0" smtClean="0"/>
                  <a:t>):</a:t>
                </a:r>
              </a:p>
              <a:p>
                <a:pPr marL="182563" indent="-182563">
                  <a:spcBef>
                    <a:spcPts val="0"/>
                  </a:spcBef>
                </a:pPr>
                <a:r>
                  <a:rPr lang="es-CO" sz="1800" dirty="0" smtClean="0"/>
                  <a:t>Evolución en el tiempo de las discrepancias</a:t>
                </a:r>
              </a:p>
              <a:p>
                <a:pPr marL="182563" indent="-182563">
                  <a:spcBef>
                    <a:spcPts val="0"/>
                  </a:spcBef>
                </a:pPr>
                <a:endParaRPr lang="es-CO" sz="1800" dirty="0" smtClean="0"/>
              </a:p>
              <a:p>
                <a:pPr marL="441325" indent="0"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i="1">
                          <a:latin typeface="Cambria Math"/>
                        </a:rPr>
                        <m:t>𝐺𝐷𝐼</m:t>
                      </m:r>
                      <m:d>
                        <m:dPr>
                          <m:ctrlPr>
                            <a:rPr lang="es-CO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t-BR" sz="1800" i="1">
                          <a:latin typeface="Cambria Math"/>
                        </a:rPr>
                        <m:t>≜</m:t>
                      </m:r>
                      <m:f>
                        <m:fPr>
                          <m:ctrlPr>
                            <a:rPr lang="es-C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s-CO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1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1800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O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CO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∆</m:t>
                                      </m:r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𝑧</m:t>
                                      </m:r>
                                      <m:d>
                                        <m:dPr>
                                          <m:ctrlPr>
                                            <a:rPr lang="pt-B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ℝ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CO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pt-BR" sz="1800" i="1">
                                      <a:latin typeface="Cambria Math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pt-BR" sz="1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𝜏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es-CO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1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1800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O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CO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pt-BR" sz="1800" i="1">
                              <a:latin typeface="Cambria Math"/>
                            </a:rPr>
                            <m:t>𝑑</m:t>
                          </m:r>
                          <m:r>
                            <a:rPr lang="pt-BR" sz="1800" i="1">
                              <a:latin typeface="Cambria Math"/>
                            </a:rPr>
                            <m:t>𝜏</m:t>
                          </m:r>
                        </m:den>
                      </m:f>
                      <m:r>
                        <a:rPr lang="pt-BR" sz="1800" i="1"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es-CO" sz="1800" dirty="0" smtClean="0"/>
              </a:p>
              <a:p>
                <a:pPr marL="0" indent="0">
                  <a:spcBef>
                    <a:spcPts val="0"/>
                  </a:spcBef>
                  <a:buFont typeface="Arial" pitchFamily="34" charset="0"/>
                  <a:buNone/>
                </a:pPr>
                <a:endParaRPr lang="pt-BR" sz="1800" dirty="0" smtClean="0"/>
              </a:p>
              <a:p>
                <a:pPr marL="0" indent="0" eaLnBrk="0" hangingPunct="0">
                  <a:buNone/>
                </a:pPr>
                <a:r>
                  <a:rPr lang="es-CO" sz="1800" u="sng" dirty="0">
                    <a:sym typeface="Wingdings" panose="05000000000000000000" pitchFamily="2" charset="2"/>
                  </a:rPr>
                  <a:t>Propiedades de la función </a:t>
                </a:r>
                <a:r>
                  <a:rPr lang="es-CO" sz="1800" i="1" u="sng" dirty="0">
                    <a:sym typeface="Wingdings" panose="05000000000000000000" pitchFamily="2" charset="2"/>
                  </a:rPr>
                  <a:t>GDI</a:t>
                </a:r>
                <a:endParaRPr lang="es-CO" sz="1800" i="1" dirty="0"/>
              </a:p>
              <a:p>
                <a:pPr marL="457200" indent="-361950" eaLnBrk="0" hangingPunct="0"/>
                <a:r>
                  <a:rPr lang="es-CO" sz="1800" dirty="0"/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CO" sz="18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O" sz="1800" dirty="0" smtClean="0"/>
                  <a:t> </a:t>
                </a:r>
                <a:r>
                  <a:rPr lang="es-CO" sz="1800" dirty="0"/>
                  <a:t>inician las discrepancias</a:t>
                </a:r>
              </a:p>
              <a:p>
                <a:pPr marL="457200" indent="-361950" eaLnBrk="0" hangingPunct="0"/>
                <a:r>
                  <a:rPr lang="es-CO" sz="1800" dirty="0"/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CO" sz="1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CO" sz="1800">
                        <a:latin typeface="Cambria Math"/>
                      </a:rPr>
                      <m:t> </m:t>
                    </m:r>
                  </m:oMath>
                </a14:m>
                <a:r>
                  <a:rPr lang="es-CO" sz="1800" dirty="0" smtClean="0"/>
                  <a:t>alcanzan </a:t>
                </a:r>
                <a:r>
                  <a:rPr lang="es-CO" sz="1800" dirty="0"/>
                  <a:t>valor </a:t>
                </a:r>
                <a:r>
                  <a:rPr lang="es-CO" sz="1800" dirty="0" smtClean="0"/>
                  <a:t>máximo</a:t>
                </a:r>
              </a:p>
              <a:p>
                <a:pPr marL="457200" indent="-361950" eaLnBrk="0" hangingPunct="0"/>
                <a:r>
                  <a:rPr lang="es-CO" sz="1800" dirty="0" smtClean="0"/>
                  <a:t>La </a:t>
                </a:r>
                <a:r>
                  <a:rPr lang="es-CO" sz="1800" dirty="0"/>
                  <a:t>discrepancia máxima, </a:t>
                </a:r>
                <a:r>
                  <a:rPr lang="es-CO" sz="1800" dirty="0" err="1"/>
                  <a:t>GDImax</a:t>
                </a:r>
                <a:r>
                  <a:rPr lang="es-CO" sz="1800" dirty="0"/>
                  <a:t>;</a:t>
                </a:r>
              </a:p>
              <a:p>
                <a:pPr marL="457200" indent="-361950" eaLnBrk="0" hangingPunct="0"/>
                <a:r>
                  <a:rPr lang="es-CO" sz="1800" dirty="0" smtClean="0"/>
                  <a:t>La </a:t>
                </a:r>
                <a:r>
                  <a:rPr lang="es-CO" sz="1800" dirty="0"/>
                  <a:t>discrepancia al final de la simulación</a:t>
                </a:r>
              </a:p>
              <a:p>
                <a:pPr marL="457200" indent="-361950" eaLnBrk="0" hangingPunct="0"/>
                <a:r>
                  <a:rPr lang="es-CO" sz="1800" dirty="0" smtClean="0"/>
                  <a:t>Sensibilidad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s-CO" sz="1800" i="1">
                                <a:latin typeface="Cambria Math"/>
                              </a:rPr>
                              <m:t>𝐺𝐷𝐼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s-CO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s-CO" sz="1800" i="1">
                        <a:latin typeface="Cambria Math"/>
                      </a:rPr>
                      <m:t>≜</m:t>
                    </m:r>
                    <m:f>
                      <m:fPr>
                        <m:type m:val="lin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1800" i="1">
                            <a:latin typeface="Cambria Math"/>
                          </a:rPr>
                          <m:t>𝜕</m:t>
                        </m:r>
                        <m:r>
                          <a:rPr lang="es-CO" sz="1800" i="1">
                            <a:latin typeface="Cambria Math"/>
                          </a:rPr>
                          <m:t>𝐺𝐷𝐼</m:t>
                        </m:r>
                      </m:num>
                      <m:den>
                        <m:r>
                          <a:rPr lang="es-CO" sz="1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s-CO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pt-BR" sz="1800" dirty="0" smtClean="0"/>
              </a:p>
              <a:p>
                <a:pPr marL="495300" lvl="1" indent="0" eaLnBrk="0" hangingPunct="0">
                  <a:buNone/>
                </a:pPr>
                <a:r>
                  <a:rPr lang="es-CO" sz="1800" dirty="0" smtClean="0"/>
                  <a:t>Cuantifica efecto alteración en parámetros </a:t>
                </a:r>
              </a:p>
            </p:txBody>
          </p:sp>
        </mc:Choice>
        <mc:Fallback xmlns="">
          <p:sp>
            <p:nvSpPr>
              <p:cNvPr id="5" name="2 Marcador de contenido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 rotWithShape="1">
                <a:blip r:embed="rId2"/>
                <a:stretch>
                  <a:fillRect l="-1852" t="-59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57805"/>
            <a:ext cx="3442566" cy="236825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156176" y="5419021"/>
            <a:ext cx="1891864" cy="377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400"/>
              </a:lnSpc>
            </a:pPr>
            <a:r>
              <a:rPr lang="es-CO" altLang="es-CO" sz="1600" dirty="0">
                <a:latin typeface="Calibri" pitchFamily="34" charset="0"/>
              </a:rPr>
              <a:t>Ejemplo función </a:t>
            </a:r>
            <a:r>
              <a:rPr lang="es-CO" altLang="es-CO" sz="1600" i="1" dirty="0">
                <a:latin typeface="Calibri" pitchFamily="34" charset="0"/>
              </a:rPr>
              <a:t>GDI</a:t>
            </a:r>
            <a:endParaRPr lang="es-ES" altLang="es-CO" sz="1600" i="1" dirty="0">
              <a:latin typeface="Calibri" pitchFamily="34" charset="0"/>
            </a:endParaRPr>
          </a:p>
        </p:txBody>
      </p:sp>
      <p:pic>
        <p:nvPicPr>
          <p:cNvPr id="8" name="6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484784"/>
            <a:ext cx="3349831" cy="1192560"/>
          </a:xfrm>
          <a:prstGeom prst="rect">
            <a:avLst/>
          </a:prstGeom>
          <a:solidFill>
            <a:schemeClr val="bg1">
              <a:alpha val="86000"/>
            </a:schemeClr>
          </a:solidFill>
          <a:ln w="38100">
            <a:noFill/>
            <a:prstDash val="dash"/>
          </a:ln>
        </p:spPr>
      </p:pic>
      <p:cxnSp>
        <p:nvCxnSpPr>
          <p:cNvPr id="10" name="9 Conector recto de flecha"/>
          <p:cNvCxnSpPr/>
          <p:nvPr/>
        </p:nvCxnSpPr>
        <p:spPr>
          <a:xfrm>
            <a:off x="6941355" y="1124744"/>
            <a:ext cx="1106685" cy="8032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4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047" y="4221088"/>
            <a:ext cx="8100899" cy="677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000" dirty="0" smtClean="0"/>
              <a:t>Propuesta: Procedimiento secuencial de clasificación de los parámetros</a:t>
            </a:r>
          </a:p>
          <a:p>
            <a:pPr algn="ctr"/>
            <a:r>
              <a:rPr lang="es-CO" dirty="0" smtClean="0">
                <a:solidFill>
                  <a:schemeClr val="tx2"/>
                </a:solidFill>
              </a:rPr>
              <a:t>Observables </a:t>
            </a:r>
            <a:r>
              <a:rPr lang="es-CO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Candidatos a ser problemáticos  Prueba de identificabilidad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67544" y="2574483"/>
            <a:ext cx="8017780" cy="16466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>
            <a:spAutoFit/>
          </a:bodyPr>
          <a:lstStyle/>
          <a:p>
            <a:r>
              <a:rPr lang="es-CO" sz="2000" u="sng" dirty="0" smtClean="0"/>
              <a:t>Parámetros observables:     </a:t>
            </a:r>
            <a:r>
              <a:rPr lang="es-CO" sz="2000" dirty="0" smtClean="0">
                <a:solidFill>
                  <a:schemeClr val="tx2"/>
                </a:solidFill>
              </a:rPr>
              <a:t> Influencian la salida (sensibles)</a:t>
            </a:r>
            <a:endParaRPr lang="es-CO" sz="2000" u="sng" dirty="0" smtClean="0"/>
          </a:p>
          <a:p>
            <a:r>
              <a:rPr lang="es-CO" sz="2000" u="sng" dirty="0" smtClean="0"/>
              <a:t>Parámetros problemáticos: </a:t>
            </a:r>
            <a:r>
              <a:rPr lang="es-CO" sz="2000" dirty="0" smtClean="0"/>
              <a:t> </a:t>
            </a:r>
            <a:r>
              <a:rPr lang="es-CO" sz="2000" dirty="0" smtClean="0">
                <a:solidFill>
                  <a:schemeClr val="tx2"/>
                </a:solidFill>
              </a:rPr>
              <a:t>Provocan las discrepancias. </a:t>
            </a:r>
            <a:endParaRPr lang="es-CO" sz="2000" dirty="0" smtClean="0"/>
          </a:p>
          <a:p>
            <a:r>
              <a:rPr lang="es-CO" sz="2000" u="sng" dirty="0" smtClean="0"/>
              <a:t>Identificabilidad:                   </a:t>
            </a:r>
            <a:r>
              <a:rPr lang="es-CO" sz="2000" dirty="0" smtClean="0"/>
              <a:t> </a:t>
            </a:r>
            <a:r>
              <a:rPr lang="es-CO" sz="2000" dirty="0" smtClean="0">
                <a:solidFill>
                  <a:schemeClr val="tx2"/>
                </a:solidFill>
              </a:rPr>
              <a:t>Dar un valor único a cada parámetro. 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–"/>
            </a:pPr>
            <a:r>
              <a:rPr lang="es-CO" dirty="0" smtClean="0">
                <a:solidFill>
                  <a:schemeClr val="tx2"/>
                </a:solidFill>
              </a:rPr>
              <a:t>Un parámetro observable puede ser, o no, problemático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–"/>
            </a:pPr>
            <a:r>
              <a:rPr lang="es-CO" dirty="0" smtClean="0">
                <a:solidFill>
                  <a:schemeClr val="tx2"/>
                </a:solidFill>
              </a:rPr>
              <a:t>Un parámetro sensible y problemático puede ser, o no, identificable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Identificación de parámetros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40" y="4941168"/>
            <a:ext cx="2441403" cy="1165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6804248" y="2276872"/>
                <a:ext cx="2179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  <a:tabLst>
                    <a:tab pos="25098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O" sz="1600" i="1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s-C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t-BR" sz="1600" i="1">
                          <a:latin typeface="Cambria Math"/>
                        </a:rPr>
                        <m:t>=</m:t>
                      </m:r>
                      <m:r>
                        <a:rPr lang="pt-BR" sz="1600" i="1">
                          <a:latin typeface="Cambria Math"/>
                        </a:rPr>
                        <m:t>𝒢</m:t>
                      </m:r>
                      <m:d>
                        <m:dPr>
                          <m:ctrlPr>
                            <a:rPr lang="es-C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/>
                            </a:rPr>
                            <m:t>𝑥</m:t>
                          </m:r>
                          <m:r>
                            <a:rPr lang="pt-BR" sz="16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C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sz="1600" i="1">
                              <a:latin typeface="Cambria Math"/>
                            </a:rPr>
                            <m:t>,</m:t>
                          </m:r>
                          <m:r>
                            <a:rPr lang="pt-BR" sz="1600" i="1">
                              <a:latin typeface="Cambria Math"/>
                            </a:rPr>
                            <m:t>𝜇</m:t>
                          </m:r>
                          <m:r>
                            <a:rPr lang="pt-BR" sz="1600" i="1">
                              <a:latin typeface="Cambria Math"/>
                            </a:rPr>
                            <m:t>,</m:t>
                          </m:r>
                          <m:r>
                            <a:rPr lang="pt-BR" sz="1600" i="1">
                              <a:latin typeface="Cambria Math"/>
                            </a:rPr>
                            <m:t>𝑡</m:t>
                          </m:r>
                          <m:r>
                            <a:rPr lang="pt-BR" sz="1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C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276872"/>
                <a:ext cx="217976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6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484784"/>
            <a:ext cx="3349831" cy="1192560"/>
          </a:xfrm>
          <a:prstGeom prst="rect">
            <a:avLst/>
          </a:prstGeom>
          <a:solidFill>
            <a:schemeClr val="bg1">
              <a:alpha val="86000"/>
            </a:schemeClr>
          </a:solidFill>
          <a:ln w="38100">
            <a:noFill/>
            <a:prstDash val="dash"/>
          </a:ln>
        </p:spPr>
      </p:pic>
      <p:sp>
        <p:nvSpPr>
          <p:cNvPr id="22" name="21 Rectángulo"/>
          <p:cNvSpPr/>
          <p:nvPr/>
        </p:nvSpPr>
        <p:spPr>
          <a:xfrm>
            <a:off x="497992" y="1268760"/>
            <a:ext cx="4537518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CO" sz="2000" dirty="0" smtClean="0"/>
              <a:t>Antes de la calibración es necesario establecer que parámetros son factibles de ser ajustados</a:t>
            </a:r>
            <a:endParaRPr lang="es-CO" dirty="0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6732240" y="980728"/>
            <a:ext cx="936104" cy="11521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Rectángulo"/>
              <p:cNvSpPr/>
              <p:nvPr/>
            </p:nvSpPr>
            <p:spPr>
              <a:xfrm>
                <a:off x="5842232" y="5339169"/>
                <a:ext cx="21427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600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C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C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1600" i="1"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ctrlPr>
                            <a:rPr lang="es-C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s-C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CO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s-C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C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1600" dirty="0"/>
              </a:p>
            </p:txBody>
          </p:sp>
        </mc:Choice>
        <mc:Fallback xmlns="">
          <p:sp>
            <p:nvSpPr>
              <p:cNvPr id="27" name="2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232" y="5339169"/>
                <a:ext cx="214276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8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Propuestas para </a:t>
            </a:r>
            <a:r>
              <a:rPr lang="es-CO" dirty="0"/>
              <a:t>i</a:t>
            </a:r>
            <a:r>
              <a:rPr lang="es-CO" dirty="0" smtClean="0"/>
              <a:t>dentificar  parámetros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256584"/>
              </a:xfrm>
            </p:spPr>
            <p:txBody>
              <a:bodyPr>
                <a:noAutofit/>
              </a:bodyPr>
              <a:lstStyle/>
              <a:p>
                <a:pPr marL="342900" lvl="2" indent="-342900"/>
                <a:r>
                  <a:rPr lang="es-CO" sz="2000" b="1" i="1" dirty="0" smtClean="0">
                    <a:solidFill>
                      <a:schemeClr val="tx1"/>
                    </a:solidFill>
                  </a:rPr>
                  <a:t>Parámetros observables</a:t>
                </a:r>
              </a:p>
              <a:p>
                <a:pPr marL="400050" lvl="1" indent="0">
                  <a:buNone/>
                </a:pPr>
                <a:r>
                  <a:rPr lang="es-CO" dirty="0" smtClean="0">
                    <a:solidFill>
                      <a:schemeClr val="tx1"/>
                    </a:solidFill>
                  </a:rPr>
                  <a:t>Ranking </a:t>
                </a:r>
                <a:r>
                  <a:rPr lang="es-CO" dirty="0">
                    <a:solidFill>
                      <a:schemeClr val="tx1"/>
                    </a:solidFill>
                  </a:rPr>
                  <a:t>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O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𝐺𝐷𝐼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s-CO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s-CO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s-CO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CO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s-CO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 2,…,</m:t>
                    </m:r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CO" dirty="0">
                    <a:solidFill>
                      <a:schemeClr val="tx1"/>
                    </a:solidFill>
                  </a:rPr>
                  <a:t>, </a:t>
                </a:r>
                <a:r>
                  <a:rPr lang="es-CO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CO" dirty="0">
                    <a:solidFill>
                      <a:schemeClr val="tx1"/>
                    </a:solidFill>
                  </a:rPr>
                  <a:t> </a:t>
                </a:r>
                <a:r>
                  <a:rPr lang="es-CO" dirty="0" smtClean="0">
                    <a:solidFill>
                      <a:schemeClr val="tx1"/>
                    </a:solidFill>
                  </a:rPr>
                  <a:t>total </a:t>
                </a:r>
                <a:r>
                  <a:rPr lang="es-CO" dirty="0">
                    <a:solidFill>
                      <a:schemeClr val="tx1"/>
                    </a:solidFill>
                  </a:rPr>
                  <a:t>de parámetros </a:t>
                </a:r>
                <a:r>
                  <a:rPr lang="es-CO" dirty="0" smtClean="0">
                    <a:solidFill>
                      <a:schemeClr val="tx1"/>
                    </a:solidFill>
                  </a:rPr>
                  <a:t>básicos)</a:t>
                </a:r>
              </a:p>
              <a:p>
                <a:endParaRPr lang="es-CO" sz="1400" dirty="0"/>
              </a:p>
              <a:p>
                <a:pPr marL="342900" lvl="2" indent="-342900"/>
                <a:r>
                  <a:rPr lang="es-CO" sz="2000" b="1" i="1" dirty="0">
                    <a:solidFill>
                      <a:schemeClr val="tx1"/>
                    </a:solidFill>
                  </a:rPr>
                  <a:t>Parámetros problemáticos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s-CO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s-C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C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C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C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s-C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s-C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s-CO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s-CO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</m:e>
                        </m:d>
                      </m:e>
                      <m:sub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∆</m:t>
                    </m:r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s-CO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400050" lvl="1" indent="0">
                  <a:buNone/>
                </a:pPr>
                <a:r>
                  <a:rPr lang="es-CO" dirty="0" smtClean="0">
                    <a:solidFill>
                      <a:schemeClr val="tx1"/>
                    </a:solidFill>
                  </a:rPr>
                  <a:t>candidatos </a:t>
                </a:r>
                <a:r>
                  <a:rPr lang="es-CO" dirty="0">
                    <a:solidFill>
                      <a:schemeClr val="tx1"/>
                    </a:solidFill>
                  </a:rPr>
                  <a:t>a </a:t>
                </a:r>
                <a:r>
                  <a:rPr lang="es-CO" dirty="0" smtClean="0">
                    <a:solidFill>
                      <a:schemeClr val="tx1"/>
                    </a:solidFill>
                  </a:rPr>
                  <a:t>problemáticos, presentan </a:t>
                </a:r>
                <a:r>
                  <a:rPr lang="es-CO" dirty="0">
                    <a:solidFill>
                      <a:schemeClr val="tx1"/>
                    </a:solidFill>
                  </a:rPr>
                  <a:t>las mayores correlaciones de sus sensibilidades de trayectoria con la trayectoria de </a:t>
                </a:r>
                <a:r>
                  <a:rPr lang="es-CO" dirty="0" smtClean="0">
                    <a:solidFill>
                      <a:schemeClr val="tx1"/>
                    </a:solidFill>
                  </a:rPr>
                  <a:t>discrepancias</a:t>
                </a:r>
                <a:endParaRPr lang="es-CO" dirty="0">
                  <a:solidFill>
                    <a:schemeClr val="tx1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</m:sub>
                      </m:sSub>
                      <m:r>
                        <a:rPr lang="es-CO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C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.∆</m:t>
                                  </m:r>
                                  <m: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CO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s-CO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𝑍𝑖</m:t>
                                      </m:r>
                                      <m:r>
                                        <a:rPr lang="es-CO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CO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s-CO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s-CO" dirty="0" smtClean="0">
                  <a:solidFill>
                    <a:schemeClr val="tx1"/>
                  </a:solidFill>
                </a:endParaRPr>
              </a:p>
              <a:p>
                <a:pPr marL="400050" lvl="1" indent="0">
                  <a:buNone/>
                </a:pPr>
                <a:endParaRPr lang="es-CO" sz="1400" dirty="0" smtClean="0">
                  <a:solidFill>
                    <a:schemeClr val="tx1"/>
                  </a:solidFill>
                </a:endParaRPr>
              </a:p>
              <a:p>
                <a:pPr marL="342900" lvl="2" indent="-342900"/>
                <a:r>
                  <a:rPr lang="es-CO" sz="2000" b="1" i="1" dirty="0">
                    <a:solidFill>
                      <a:schemeClr val="tx1"/>
                    </a:solidFill>
                  </a:rPr>
                  <a:t>Parámetros </a:t>
                </a:r>
                <a:r>
                  <a:rPr lang="es-CO" sz="2000" b="1" i="1" dirty="0" smtClean="0">
                    <a:solidFill>
                      <a:schemeClr val="tx1"/>
                    </a:solidFill>
                  </a:rPr>
                  <a:t>correlacionados</a:t>
                </a:r>
                <a:endParaRPr lang="es-CO" b="1" i="1" dirty="0" smtClean="0">
                  <a:solidFill>
                    <a:schemeClr val="tx1"/>
                  </a:solidFill>
                </a:endParaRPr>
              </a:p>
              <a:p>
                <a:pPr marL="400050" lvl="1" indent="0">
                  <a:buNone/>
                </a:pPr>
                <a:r>
                  <a:rPr lang="es-CO" dirty="0" smtClean="0">
                    <a:solidFill>
                      <a:schemeClr val="tx1"/>
                    </a:solidFill>
                  </a:rPr>
                  <a:t>sensibilidades </a:t>
                </a:r>
                <a:r>
                  <a:rPr lang="es-CO" dirty="0">
                    <a:solidFill>
                      <a:schemeClr val="tx1"/>
                    </a:solidFill>
                  </a:rPr>
                  <a:t>de trayectoria </a:t>
                </a:r>
                <a:r>
                  <a:rPr lang="es-CO" dirty="0" smtClean="0">
                    <a:solidFill>
                      <a:schemeClr val="tx1"/>
                    </a:solidFill>
                  </a:rPr>
                  <a:t>correlación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s-CO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s-CO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s-C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s-CO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≈±1</m:t>
                    </m:r>
                  </m:oMath>
                </a14:m>
                <a:endParaRPr lang="es-CO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256584"/>
              </a:xfrm>
              <a:blipFill rotWithShape="1">
                <a:blip r:embed="rId2"/>
                <a:stretch>
                  <a:fillRect l="-593" t="-58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4 Rectángulo"/>
          <p:cNvSpPr/>
          <p:nvPr/>
        </p:nvSpPr>
        <p:spPr>
          <a:xfrm>
            <a:off x="5004048" y="2492896"/>
            <a:ext cx="3528392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6350" lvl="1">
              <a:buNone/>
            </a:pPr>
            <a:r>
              <a:rPr lang="es-CO" sz="1600" dirty="0"/>
              <a:t>combinación lineal de </a:t>
            </a:r>
            <a:r>
              <a:rPr lang="es-CO" sz="1600" dirty="0" smtClean="0"/>
              <a:t>sensibilidades </a:t>
            </a:r>
            <a:r>
              <a:rPr lang="es-CO" sz="1600" dirty="0"/>
              <a:t>de </a:t>
            </a:r>
            <a:r>
              <a:rPr lang="es-CO" sz="1600" dirty="0" smtClean="0"/>
              <a:t>trayectoria </a:t>
            </a:r>
            <a:r>
              <a:rPr lang="es-CO" sz="1600" dirty="0"/>
              <a:t>de los parámetros alterados </a:t>
            </a:r>
          </a:p>
        </p:txBody>
      </p:sp>
    </p:spTree>
    <p:extLst>
      <p:ext uri="{BB962C8B-B14F-4D97-AF65-F5344CB8AC3E}">
        <p14:creationId xmlns:p14="http://schemas.microsoft.com/office/powerpoint/2010/main" val="1912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Ambiente </a:t>
            </a:r>
            <a:r>
              <a:rPr lang="es-CO" dirty="0"/>
              <a:t>real de implementación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07146"/>
            <a:ext cx="2736304" cy="1404474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marL="182563" lvl="2" indent="-182563"/>
            <a:r>
              <a:rPr lang="es-CO" sz="2000" dirty="0" smtClean="0">
                <a:solidFill>
                  <a:schemeClr val="tx1"/>
                </a:solidFill>
              </a:rPr>
              <a:t>Proyecto iSAAC</a:t>
            </a:r>
          </a:p>
          <a:p>
            <a:pPr marL="182563" lvl="2" indent="-182563"/>
            <a:r>
              <a:rPr lang="es-CO" sz="2000" dirty="0">
                <a:solidFill>
                  <a:schemeClr val="tx1"/>
                </a:solidFill>
              </a:rPr>
              <a:t>C</a:t>
            </a:r>
            <a:r>
              <a:rPr lang="es-CO" sz="2000" dirty="0" smtClean="0">
                <a:solidFill>
                  <a:schemeClr val="tx1"/>
                </a:solidFill>
              </a:rPr>
              <a:t>entral de Guavio</a:t>
            </a:r>
          </a:p>
          <a:p>
            <a:pPr marL="534988" lvl="3" indent="-342900"/>
            <a:r>
              <a:rPr lang="es-CO" sz="1800" dirty="0" err="1" smtClean="0">
                <a:solidFill>
                  <a:schemeClr val="tx1"/>
                </a:solidFill>
              </a:rPr>
              <a:t>5x270</a:t>
            </a:r>
            <a:r>
              <a:rPr lang="es-CO" sz="1800" dirty="0" smtClean="0">
                <a:solidFill>
                  <a:schemeClr val="tx1"/>
                </a:solidFill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</a:rPr>
              <a:t>MVA</a:t>
            </a:r>
            <a:endParaRPr lang="es-CO" sz="1800" dirty="0" smtClean="0">
              <a:solidFill>
                <a:schemeClr val="tx1"/>
              </a:solidFill>
            </a:endParaRPr>
          </a:p>
          <a:p>
            <a:pPr marL="77788" lvl="2" indent="-342900"/>
            <a:r>
              <a:rPr lang="es-CO" sz="2000" dirty="0" smtClean="0">
                <a:solidFill>
                  <a:schemeClr val="tx1"/>
                </a:solidFill>
              </a:rPr>
              <a:t>PMU de XM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8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2736"/>
            <a:ext cx="2811399" cy="165888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51" y="4775466"/>
            <a:ext cx="2340856" cy="81377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36" y="2874015"/>
            <a:ext cx="2708012" cy="223224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9500"/>
            <a:ext cx="2811399" cy="1786337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673033" y="5513149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PSS</a:t>
            </a:r>
            <a:endParaRPr lang="pt-BR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913740" y="6258998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PSS</a:t>
            </a:r>
            <a:endParaRPr lang="pt-BR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20272" y="6175552"/>
            <a:ext cx="1891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Regulador de </a:t>
            </a:r>
            <a:r>
              <a:rPr lang="pt-BR" sz="1400" dirty="0" err="1" smtClean="0"/>
              <a:t>velocidad</a:t>
            </a:r>
            <a:endParaRPr lang="pt-BR" sz="1400" dirty="0"/>
          </a:p>
        </p:txBody>
      </p:sp>
      <p:sp>
        <p:nvSpPr>
          <p:cNvPr id="15" name="14 Rectángulo"/>
          <p:cNvSpPr/>
          <p:nvPr/>
        </p:nvSpPr>
        <p:spPr>
          <a:xfrm>
            <a:off x="6804248" y="2197778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Modelos de la unidad 4</a:t>
            </a:r>
            <a:endParaRPr lang="es-CO" dirty="0"/>
          </a:p>
        </p:txBody>
      </p:sp>
      <p:pic>
        <p:nvPicPr>
          <p:cNvPr id="17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2664296" cy="262908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4673033" y="4437112"/>
            <a:ext cx="48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AVR</a:t>
            </a:r>
            <a:endParaRPr lang="pt-BR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14432" y="5106263"/>
            <a:ext cx="1891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Regulador de velocidad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9467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0" y="1976923"/>
            <a:ext cx="3651920" cy="3612317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100" dirty="0" smtClean="0"/>
              <a:t>Perturbación de frecuencia</a:t>
            </a:r>
            <a:endParaRPr lang="es-CO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CA63-36AD-41A1-8928-727F5B9E9EC6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62880" y="980728"/>
            <a:ext cx="4114800" cy="46805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O" dirty="0" smtClean="0"/>
              <a:t>Registro:</a:t>
            </a:r>
          </a:p>
          <a:p>
            <a:pPr marL="179388" lvl="1" indent="-179388"/>
            <a:r>
              <a:rPr lang="es-CO" sz="1600" dirty="0" smtClean="0"/>
              <a:t>Día 20/12/2014 a las 10:56:44.048 horas</a:t>
            </a:r>
          </a:p>
          <a:p>
            <a:pPr marL="179388" lvl="1" indent="-179388"/>
            <a:r>
              <a:rPr lang="es-CO" sz="1600" dirty="0" smtClean="0"/>
              <a:t>Desconexión: unidad 1 Sogamoso (263 </a:t>
            </a:r>
            <a:r>
              <a:rPr lang="es-CO" sz="1600" dirty="0" err="1" smtClean="0"/>
              <a:t>MW</a:t>
            </a:r>
            <a:r>
              <a:rPr lang="es-CO" sz="1600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Marcador de contenido"/>
              <p:cNvSpPr txBox="1">
                <a:spLocks/>
              </p:cNvSpPr>
              <p:nvPr/>
            </p:nvSpPr>
            <p:spPr>
              <a:xfrm>
                <a:off x="4921696" y="980728"/>
                <a:ext cx="3826768" cy="468052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s-CO" dirty="0" smtClean="0"/>
                  <a:t>Verificación:</a:t>
                </a:r>
              </a:p>
              <a:p>
                <a:pPr marL="179388" lvl="1" indent="-179388"/>
                <a14:m>
                  <m:oMath xmlns:m="http://schemas.openxmlformats.org/officeDocument/2006/math">
                    <m:r>
                      <a:rPr lang="es-CO" sz="1600" i="1">
                        <a:latin typeface="Cambria Math"/>
                      </a:rPr>
                      <m:t>𝐺𝐷𝐼𝑚𝑎𝑥</m:t>
                    </m:r>
                  </m:oMath>
                </a14:m>
                <a:r>
                  <a:rPr lang="es-CO" sz="1600" dirty="0"/>
                  <a:t> </a:t>
                </a:r>
                <a:r>
                  <a:rPr lang="es-CO" sz="1600" dirty="0" smtClean="0"/>
                  <a:t>= </a:t>
                </a:r>
                <a:r>
                  <a:rPr lang="es-CO" sz="1600" dirty="0"/>
                  <a:t>6,71 % </a:t>
                </a:r>
                <a:endParaRPr lang="es-CO" sz="1600" dirty="0" smtClean="0"/>
              </a:p>
              <a:p>
                <a:pPr marL="179388" lvl="1" indent="-179388"/>
                <a:endParaRPr lang="es-CO" sz="1600" dirty="0"/>
              </a:p>
            </p:txBody>
          </p:sp>
        </mc:Choice>
        <mc:Fallback xmlns="">
          <p:sp>
            <p:nvSpPr>
              <p:cNvPr id="7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96" y="980728"/>
                <a:ext cx="3826768" cy="4680520"/>
              </a:xfrm>
              <a:prstGeom prst="rect">
                <a:avLst/>
              </a:prstGeom>
              <a:blipFill rotWithShape="1">
                <a:blip r:embed="rId3"/>
                <a:stretch>
                  <a:fillRect l="-1429" t="-51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2592288" cy="327653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4650399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CO" sz="1600" dirty="0"/>
              <a:t>Frecuencia mínima </a:t>
            </a:r>
            <a:r>
              <a:rPr lang="es-CO" sz="1600" dirty="0" smtClean="0"/>
              <a:t>59,7 </a:t>
            </a:r>
            <a:r>
              <a:rPr lang="es-CO" sz="1600" dirty="0"/>
              <a:t>Hz</a:t>
            </a:r>
          </a:p>
        </p:txBody>
      </p:sp>
    </p:spTree>
    <p:extLst>
      <p:ext uri="{BB962C8B-B14F-4D97-AF65-F5344CB8AC3E}">
        <p14:creationId xmlns:p14="http://schemas.microsoft.com/office/powerpoint/2010/main" val="26683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  <a:alpha val="52000"/>
          </a:schemeClr>
        </a:solidFill>
        <a:ln w="38100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22301</TotalTime>
  <Words>422</Words>
  <Application>Microsoft Office PowerPoint</Application>
  <PresentationFormat>Presentación en pantalla (4:3)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Wingdings</vt:lpstr>
      <vt:lpstr>Tema do Office</vt:lpstr>
      <vt:lpstr>Presentación de PowerPoint</vt:lpstr>
      <vt:lpstr>Los modelos</vt:lpstr>
      <vt:lpstr>Validación de modelos</vt:lpstr>
      <vt:lpstr>Metodología propuesta</vt:lpstr>
      <vt:lpstr>Indicador de calidad y sus propiedades</vt:lpstr>
      <vt:lpstr>Identificación de parámetros</vt:lpstr>
      <vt:lpstr>Propuestas para identificar  parámetros</vt:lpstr>
      <vt:lpstr>Ambiente real de implementación </vt:lpstr>
      <vt:lpstr>Perturbación de frecuencia</vt:lpstr>
      <vt:lpstr>Conclusiones de la investigación</vt:lpstr>
    </vt:vector>
  </TitlesOfParts>
  <Company>CHESF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JOCILIO TAVARES DE OLIVEIRA</dc:creator>
  <cp:lastModifiedBy>Carlos Alberto Ávila Calderón</cp:lastModifiedBy>
  <cp:revision>1838</cp:revision>
  <cp:lastPrinted>2013-03-20T14:48:23Z</cp:lastPrinted>
  <dcterms:created xsi:type="dcterms:W3CDTF">2013-03-20T14:44:51Z</dcterms:created>
  <dcterms:modified xsi:type="dcterms:W3CDTF">2015-12-08T21:58:02Z</dcterms:modified>
</cp:coreProperties>
</file>