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9" r:id="rId2"/>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2" r:id="rId18"/>
    <p:sldId id="271" r:id="rId19"/>
    <p:sldId id="277" r:id="rId20"/>
    <p:sldId id="273" r:id="rId21"/>
    <p:sldId id="274" r:id="rId22"/>
    <p:sldId id="275" r:id="rId23"/>
    <p:sldId id="276" r:id="rId24"/>
    <p:sldId id="281" r:id="rId25"/>
    <p:sldId id="282" r:id="rId26"/>
    <p:sldId id="283" r:id="rId27"/>
    <p:sldId id="284" r:id="rId28"/>
    <p:sldId id="285" r:id="rId29"/>
    <p:sldId id="286" r:id="rId30"/>
    <p:sldId id="278"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6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E45C06-F845-4996-BC2D-DF2E6810057D}" type="datetimeFigureOut">
              <a:rPr lang="es-ES" smtClean="0"/>
              <a:pPr/>
              <a:t>01/12/2011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5554BD-DCB2-4E31-B155-86CB961BEC53}"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6A7B0-E37B-4EF0-A490-E046F9C0574A}" type="datetimeFigureOut">
              <a:rPr lang="es-ES" smtClean="0"/>
              <a:pPr/>
              <a:t>01/12/2011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68C4E-76EF-4FF1-B249-59418A2D4F6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2668C4E-76EF-4FF1-B249-59418A2D4F65}"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C65F4F-C711-43B0-823F-09BFD309C243}" type="datetimeFigureOut">
              <a:rPr lang="es-ES" smtClean="0"/>
              <a:pPr/>
              <a:t>01/12/2011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70886BC-818C-4031-8E9B-6F315137FCF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92D050"/>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65F4F-C711-43B0-823F-09BFD309C243}" type="datetimeFigureOut">
              <a:rPr lang="es-ES" smtClean="0"/>
              <a:pPr/>
              <a:t>01/12/2011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886BC-818C-4031-8E9B-6F315137FCF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1928802"/>
            <a:ext cx="8229600" cy="2582858"/>
          </a:xfrm>
        </p:spPr>
        <p:txBody>
          <a:bodyPr>
            <a:noAutofit/>
          </a:bodyPr>
          <a:lstStyle/>
          <a:p>
            <a:r>
              <a:rPr lang="es-ES" sz="3600" b="1" dirty="0"/>
              <a:t>AUTOMATIZACIÓN </a:t>
            </a:r>
            <a:r>
              <a:rPr lang="es-ES" sz="3600" b="1" dirty="0" smtClean="0"/>
              <a:t>SISTEMA ELECTRICO</a:t>
            </a:r>
            <a:br>
              <a:rPr lang="es-ES" sz="3600" b="1" dirty="0" smtClean="0"/>
            </a:br>
            <a:r>
              <a:rPr lang="es-ES" sz="3600" b="1" dirty="0"/>
              <a:t/>
            </a:r>
            <a:br>
              <a:rPr lang="es-ES" sz="3600" b="1" dirty="0"/>
            </a:br>
            <a:r>
              <a:rPr lang="es-ES" sz="3600" b="1" dirty="0" smtClean="0"/>
              <a:t/>
            </a:r>
            <a:br>
              <a:rPr lang="es-ES" sz="3600" b="1" dirty="0" smtClean="0"/>
            </a:br>
            <a:r>
              <a:rPr lang="es-ES" sz="3600" b="1" dirty="0" smtClean="0"/>
              <a:t>ELECTROCAQUETA </a:t>
            </a:r>
            <a:r>
              <a:rPr lang="es-ES" sz="3600" b="1" dirty="0"/>
              <a:t>S.A. ESP</a:t>
            </a:r>
          </a:p>
        </p:txBody>
      </p:sp>
      <p:pic>
        <p:nvPicPr>
          <p:cNvPr id="7171" name="Picture 3"/>
          <p:cNvPicPr>
            <a:picLocks noChangeAspect="1" noChangeArrowheads="1"/>
          </p:cNvPicPr>
          <p:nvPr/>
        </p:nvPicPr>
        <p:blipFill>
          <a:blip r:embed="rId3"/>
          <a:srcRect/>
          <a:stretch>
            <a:fillRect/>
          </a:stretch>
        </p:blipFill>
        <p:spPr bwMode="auto">
          <a:xfrm>
            <a:off x="0" y="0"/>
            <a:ext cx="1000125" cy="1295400"/>
          </a:xfrm>
          <a:prstGeom prst="rect">
            <a:avLst/>
          </a:prstGeom>
          <a:noFill/>
          <a:ln w="9525">
            <a:noFill/>
            <a:miter lim="800000"/>
            <a:headEnd/>
            <a:tailEnd/>
          </a:ln>
          <a:effectLst/>
        </p:spPr>
      </p:pic>
      <p:sp>
        <p:nvSpPr>
          <p:cNvPr id="5" name="5 CuadroTexto"/>
          <p:cNvSpPr txBox="1">
            <a:spLocks noChangeArrowheads="1"/>
          </p:cNvSpPr>
          <p:nvPr/>
        </p:nvSpPr>
        <p:spPr bwMode="auto">
          <a:xfrm>
            <a:off x="1071563" y="214313"/>
            <a:ext cx="7016750" cy="1200150"/>
          </a:xfrm>
          <a:prstGeom prst="rect">
            <a:avLst/>
          </a:prstGeom>
          <a:noFill/>
          <a:ln w="9525">
            <a:noFill/>
            <a:miter lim="800000"/>
            <a:headEnd/>
            <a:tailEnd/>
          </a:ln>
        </p:spPr>
        <p:txBody>
          <a:bodyPr wrap="none">
            <a:spAutoFit/>
          </a:bodyPr>
          <a:lstStyle/>
          <a:p>
            <a:pPr algn="ctr"/>
            <a:r>
              <a:rPr lang="es-CO" sz="2400" b="1" dirty="0"/>
              <a:t>REPÚBLICA DE COLOMBIA</a:t>
            </a:r>
          </a:p>
          <a:p>
            <a:pPr algn="ctr"/>
            <a:r>
              <a:rPr lang="es-CO" sz="2400" b="1" dirty="0"/>
              <a:t>MINISTERIO DE MINAS Y ENERGÍA</a:t>
            </a:r>
          </a:p>
          <a:p>
            <a:pPr algn="ctr"/>
            <a:r>
              <a:rPr lang="es-CO" sz="2400" b="1" dirty="0"/>
              <a:t>ELECTRIFICADORA DEL CAQUETÁ S.A. E.S.P.</a:t>
            </a:r>
          </a:p>
        </p:txBody>
      </p:sp>
      <p:pic>
        <p:nvPicPr>
          <p:cNvPr id="6" name="Picture 3"/>
          <p:cNvPicPr>
            <a:picLocks noChangeAspect="1" noChangeArrowheads="1"/>
          </p:cNvPicPr>
          <p:nvPr/>
        </p:nvPicPr>
        <p:blipFill>
          <a:blip r:embed="rId4"/>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ES" dirty="0" smtClean="0"/>
              <a:t>Se </a:t>
            </a:r>
            <a:r>
              <a:rPr lang="es-ES" dirty="0"/>
              <a:t>encontraba en ejecución la automatización de </a:t>
            </a:r>
            <a:r>
              <a:rPr lang="es-ES" dirty="0" smtClean="0"/>
              <a:t>la subestación </a:t>
            </a:r>
            <a:r>
              <a:rPr lang="es-ES" dirty="0"/>
              <a:t>Centro </a:t>
            </a:r>
            <a:r>
              <a:rPr lang="es-ES" dirty="0" smtClean="0"/>
              <a:t>implementando el </a:t>
            </a:r>
            <a:r>
              <a:rPr lang="es-ES" dirty="0"/>
              <a:t>sistema </a:t>
            </a:r>
            <a:r>
              <a:rPr lang="es-ES" dirty="0" err="1"/>
              <a:t>Scada</a:t>
            </a:r>
            <a:r>
              <a:rPr lang="es-ES" dirty="0"/>
              <a:t>, se </a:t>
            </a:r>
            <a:r>
              <a:rPr lang="es-ES" dirty="0" smtClean="0"/>
              <a:t>decidió ampliar </a:t>
            </a:r>
            <a:r>
              <a:rPr lang="es-ES" dirty="0"/>
              <a:t>el alcance </a:t>
            </a:r>
            <a:r>
              <a:rPr lang="es-ES" dirty="0" smtClean="0"/>
              <a:t>del proyecto a </a:t>
            </a:r>
            <a:r>
              <a:rPr lang="es-ES" dirty="0"/>
              <a:t>las </a:t>
            </a:r>
            <a:r>
              <a:rPr lang="es-ES" dirty="0" smtClean="0"/>
              <a:t>quince </a:t>
            </a:r>
            <a:r>
              <a:rPr lang="es-ES" dirty="0"/>
              <a:t>(15</a:t>
            </a:r>
            <a:r>
              <a:rPr lang="es-ES" dirty="0" smtClean="0"/>
              <a:t>) subestaciones </a:t>
            </a:r>
            <a:r>
              <a:rPr lang="es-ES" dirty="0"/>
              <a:t>restantes del Departamento, las cuales </a:t>
            </a:r>
            <a:r>
              <a:rPr lang="es-ES" dirty="0" smtClean="0"/>
              <a:t>son subestaciones </a:t>
            </a:r>
            <a:r>
              <a:rPr lang="es-ES" dirty="0"/>
              <a:t>no atendidas con capacidad instalada entre 1 y </a:t>
            </a:r>
            <a:r>
              <a:rPr lang="es-ES" dirty="0" smtClean="0"/>
              <a:t>5 MVA</a:t>
            </a:r>
            <a:r>
              <a:rPr lang="es-ES" dirty="0"/>
              <a:t>.</a:t>
            </a:r>
          </a:p>
        </p:txBody>
      </p:sp>
      <p:pic>
        <p:nvPicPr>
          <p:cNvPr id="14338"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642910" y="500042"/>
            <a:ext cx="7471915" cy="5620896"/>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4"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214422"/>
            <a:ext cx="8229600" cy="4525963"/>
          </a:xfrm>
        </p:spPr>
        <p:txBody>
          <a:bodyPr>
            <a:normAutofit lnSpcReduction="10000"/>
          </a:bodyPr>
          <a:lstStyle/>
          <a:p>
            <a:pPr algn="just"/>
            <a:r>
              <a:rPr lang="es-ES" dirty="0" smtClean="0"/>
              <a:t>Inicialmente se evaluó </a:t>
            </a:r>
            <a:r>
              <a:rPr lang="es-ES" dirty="0"/>
              <a:t>la posibilidad </a:t>
            </a:r>
            <a:r>
              <a:rPr lang="es-ES" dirty="0" smtClean="0"/>
              <a:t>de comunicación </a:t>
            </a:r>
            <a:r>
              <a:rPr lang="es-ES" dirty="0"/>
              <a:t>con cada una de las subestaciones</a:t>
            </a:r>
            <a:r>
              <a:rPr lang="es-ES" dirty="0" smtClean="0"/>
              <a:t>, al efectuar </a:t>
            </a:r>
            <a:r>
              <a:rPr lang="es-ES" dirty="0"/>
              <a:t>visita de verificación, </a:t>
            </a:r>
            <a:r>
              <a:rPr lang="es-ES" dirty="0" smtClean="0"/>
              <a:t>se encontró que </a:t>
            </a:r>
            <a:r>
              <a:rPr lang="es-ES" dirty="0"/>
              <a:t>muy cerca a cada una de ellas se </a:t>
            </a:r>
            <a:r>
              <a:rPr lang="es-ES" dirty="0" smtClean="0"/>
              <a:t>tenían antenas </a:t>
            </a:r>
            <a:r>
              <a:rPr lang="es-ES" dirty="0"/>
              <a:t>repetidoras de telefonía Celular, lo cual </a:t>
            </a:r>
            <a:r>
              <a:rPr lang="es-ES" dirty="0" smtClean="0"/>
              <a:t>facilitó la labor para la implementación </a:t>
            </a:r>
            <a:r>
              <a:rPr lang="es-ES" dirty="0"/>
              <a:t>de la </a:t>
            </a:r>
            <a:r>
              <a:rPr lang="es-ES" dirty="0" smtClean="0"/>
              <a:t>automatización</a:t>
            </a:r>
            <a:r>
              <a:rPr lang="es-ES" dirty="0"/>
              <a:t>; se procedió a verificar </a:t>
            </a:r>
            <a:r>
              <a:rPr lang="es-ES" dirty="0" smtClean="0"/>
              <a:t>la calidad </a:t>
            </a:r>
            <a:r>
              <a:rPr lang="es-ES" dirty="0"/>
              <a:t>de la señal, encontrando </a:t>
            </a:r>
            <a:r>
              <a:rPr lang="es-ES" dirty="0" smtClean="0"/>
              <a:t>latencia aceptable para el proyecto. </a:t>
            </a:r>
            <a:endParaRPr lang="es-ES" dirty="0"/>
          </a:p>
        </p:txBody>
      </p:sp>
      <p:pic>
        <p:nvPicPr>
          <p:cNvPr id="15363" name="Picture 3"/>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714356"/>
            <a:ext cx="8229600" cy="5429288"/>
          </a:xfrm>
        </p:spPr>
        <p:txBody>
          <a:bodyPr>
            <a:noAutofit/>
          </a:bodyPr>
          <a:lstStyle/>
          <a:p>
            <a:pPr algn="just"/>
            <a:r>
              <a:rPr lang="es-ES" sz="2400" dirty="0"/>
              <a:t>El segundo paso fue identificar las unidades </a:t>
            </a:r>
            <a:r>
              <a:rPr lang="es-ES" sz="2400" dirty="0" smtClean="0"/>
              <a:t>eléctricas requeridas </a:t>
            </a:r>
            <a:r>
              <a:rPr lang="es-ES" sz="2400" dirty="0"/>
              <a:t>para transferir información al Centro de </a:t>
            </a:r>
            <a:r>
              <a:rPr lang="es-ES" sz="2400" dirty="0" smtClean="0"/>
              <a:t>Control proyectado para instalarse </a:t>
            </a:r>
            <a:r>
              <a:rPr lang="es-ES" sz="2400" dirty="0"/>
              <a:t>en la capital del Departamento, que en </a:t>
            </a:r>
            <a:r>
              <a:rPr lang="es-ES" sz="2400" dirty="0" smtClean="0"/>
              <a:t>el peor </a:t>
            </a:r>
            <a:r>
              <a:rPr lang="es-ES" sz="2400" dirty="0"/>
              <a:t>de los casos está distanciada de los puntos más </a:t>
            </a:r>
            <a:r>
              <a:rPr lang="es-ES" sz="2400" dirty="0" smtClean="0"/>
              <a:t>extremos como </a:t>
            </a:r>
            <a:r>
              <a:rPr lang="es-ES" sz="2400" dirty="0"/>
              <a:t>es el municipio de San Vicente de </a:t>
            </a:r>
            <a:r>
              <a:rPr lang="es-ES" sz="2400" dirty="0" err="1"/>
              <a:t>Caguan</a:t>
            </a:r>
            <a:r>
              <a:rPr lang="es-ES" sz="2400" dirty="0"/>
              <a:t> en </a:t>
            </a:r>
            <a:r>
              <a:rPr lang="es-ES" sz="2400" dirty="0" smtClean="0"/>
              <a:t>cuatro horas </a:t>
            </a:r>
            <a:r>
              <a:rPr lang="es-ES" sz="2400" dirty="0"/>
              <a:t>por vía terrestre. </a:t>
            </a:r>
            <a:r>
              <a:rPr lang="es-ES" sz="2400" dirty="0" smtClean="0"/>
              <a:t> Se listó </a:t>
            </a:r>
            <a:r>
              <a:rPr lang="es-ES" sz="2400" dirty="0"/>
              <a:t>como necesidades de </a:t>
            </a:r>
            <a:r>
              <a:rPr lang="es-ES" sz="2400" dirty="0" smtClean="0"/>
              <a:t>controlar el </a:t>
            </a:r>
            <a:r>
              <a:rPr lang="es-ES" sz="2400" dirty="0"/>
              <a:t>estado de operación de los equipos de maniobra y </a:t>
            </a:r>
            <a:r>
              <a:rPr lang="es-ES" sz="2400" dirty="0" smtClean="0"/>
              <a:t>control como </a:t>
            </a:r>
            <a:r>
              <a:rPr lang="es-ES" sz="2400" dirty="0"/>
              <a:t>lo son los </a:t>
            </a:r>
            <a:r>
              <a:rPr lang="es-ES" sz="2400" dirty="0" err="1"/>
              <a:t>reconectadores</a:t>
            </a:r>
            <a:r>
              <a:rPr lang="es-ES" sz="2400" dirty="0"/>
              <a:t>, de los cuales igualmente </a:t>
            </a:r>
            <a:r>
              <a:rPr lang="es-ES" sz="2400" dirty="0" smtClean="0"/>
              <a:t>se puede </a:t>
            </a:r>
            <a:r>
              <a:rPr lang="es-ES" sz="2400" dirty="0"/>
              <a:t>obtener los valores de tensión, corriente y factor </a:t>
            </a:r>
            <a:r>
              <a:rPr lang="es-ES" sz="2400" dirty="0" smtClean="0"/>
              <a:t>de potencia</a:t>
            </a:r>
            <a:r>
              <a:rPr lang="es-ES" sz="2400" dirty="0"/>
              <a:t>; otras unidades eléctricas requeridas </a:t>
            </a:r>
            <a:r>
              <a:rPr lang="es-ES" sz="2400" dirty="0" smtClean="0"/>
              <a:t>identificadas fueron </a:t>
            </a:r>
            <a:r>
              <a:rPr lang="es-ES" sz="2400" dirty="0"/>
              <a:t>los valores de energía activa y reactiva transferidos </a:t>
            </a:r>
            <a:r>
              <a:rPr lang="es-ES" sz="2400" dirty="0" smtClean="0"/>
              <a:t>por cada </a:t>
            </a:r>
            <a:r>
              <a:rPr lang="es-ES" sz="2400" dirty="0"/>
              <a:t>uno de los alimentadores para verificar el </a:t>
            </a:r>
            <a:r>
              <a:rPr lang="es-ES" sz="2400" dirty="0" smtClean="0"/>
              <a:t>balance energético</a:t>
            </a:r>
            <a:r>
              <a:rPr lang="es-ES" sz="2400" dirty="0"/>
              <a:t>, los cuales se obtienen de los medidores de energía.</a:t>
            </a:r>
          </a:p>
        </p:txBody>
      </p:sp>
      <p:pic>
        <p:nvPicPr>
          <p:cNvPr id="16386"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428736"/>
            <a:ext cx="8229600" cy="4525963"/>
          </a:xfrm>
        </p:spPr>
        <p:txBody>
          <a:bodyPr>
            <a:normAutofit fontScale="77500" lnSpcReduction="20000"/>
          </a:bodyPr>
          <a:lstStyle/>
          <a:p>
            <a:pPr marL="0" indent="0" algn="just">
              <a:buNone/>
            </a:pPr>
            <a:r>
              <a:rPr lang="es-ES" dirty="0"/>
              <a:t>Una vez identificadas las unidades eléctricas y los </a:t>
            </a:r>
            <a:r>
              <a:rPr lang="es-ES" dirty="0" smtClean="0"/>
              <a:t>equipos encargados </a:t>
            </a:r>
            <a:r>
              <a:rPr lang="es-ES" dirty="0"/>
              <a:t>de su lectura, se encontró el problema que cada </a:t>
            </a:r>
            <a:r>
              <a:rPr lang="es-ES" dirty="0" smtClean="0"/>
              <a:t>uno de </a:t>
            </a:r>
            <a:r>
              <a:rPr lang="es-ES" dirty="0"/>
              <a:t>estos equipos poseían protocolos de </a:t>
            </a:r>
            <a:r>
              <a:rPr lang="es-ES" dirty="0" smtClean="0"/>
              <a:t>comunicación diferentes</a:t>
            </a:r>
            <a:r>
              <a:rPr lang="es-ES" dirty="0"/>
              <a:t>, como lo son el DNP 3.0, el </a:t>
            </a:r>
            <a:r>
              <a:rPr lang="es-ES" dirty="0" err="1"/>
              <a:t>Modbus</a:t>
            </a:r>
            <a:r>
              <a:rPr lang="es-ES" dirty="0"/>
              <a:t> y protocolos </a:t>
            </a:r>
            <a:r>
              <a:rPr lang="es-ES" dirty="0" smtClean="0"/>
              <a:t>de comunicación </a:t>
            </a:r>
            <a:r>
              <a:rPr lang="es-ES" dirty="0"/>
              <a:t>propios del fabricante de los equipos, lo </a:t>
            </a:r>
            <a:r>
              <a:rPr lang="es-ES" dirty="0" smtClean="0"/>
              <a:t>cual complicaba </a:t>
            </a:r>
            <a:r>
              <a:rPr lang="es-ES" dirty="0"/>
              <a:t>la transferencia de los datos por un mismo </a:t>
            </a:r>
            <a:r>
              <a:rPr lang="es-ES" dirty="0" smtClean="0"/>
              <a:t>canal de </a:t>
            </a:r>
            <a:r>
              <a:rPr lang="es-ES" dirty="0"/>
              <a:t>comunicación</a:t>
            </a:r>
            <a:r>
              <a:rPr lang="es-ES" dirty="0" smtClean="0"/>
              <a:t>.</a:t>
            </a:r>
          </a:p>
          <a:p>
            <a:pPr>
              <a:buNone/>
            </a:pPr>
            <a:endParaRPr lang="es-ES" dirty="0" smtClean="0"/>
          </a:p>
          <a:p>
            <a:pPr marL="0" indent="0" algn="just">
              <a:buNone/>
            </a:pPr>
            <a:r>
              <a:rPr lang="es-ES" dirty="0" smtClean="0"/>
              <a:t>Se </a:t>
            </a:r>
            <a:r>
              <a:rPr lang="es-ES" dirty="0"/>
              <a:t>integraron las señales </a:t>
            </a:r>
            <a:r>
              <a:rPr lang="es-ES" dirty="0" smtClean="0"/>
              <a:t>obtenidas de </a:t>
            </a:r>
            <a:r>
              <a:rPr lang="es-ES" dirty="0"/>
              <a:t>los </a:t>
            </a:r>
            <a:r>
              <a:rPr lang="es-ES" dirty="0" err="1"/>
              <a:t>reconectadores</a:t>
            </a:r>
            <a:r>
              <a:rPr lang="es-ES" dirty="0"/>
              <a:t>, medidores de energía y equipos </a:t>
            </a:r>
            <a:r>
              <a:rPr lang="es-ES" dirty="0" smtClean="0"/>
              <a:t>de calidad </a:t>
            </a:r>
            <a:r>
              <a:rPr lang="es-ES" dirty="0"/>
              <a:t>de potencia, siendo llevados a un </a:t>
            </a:r>
            <a:r>
              <a:rPr lang="es-ES" dirty="0" smtClean="0"/>
              <a:t>equipo convertidor </a:t>
            </a:r>
            <a:r>
              <a:rPr lang="es-ES" dirty="0"/>
              <a:t>de protocolos, para una vez </a:t>
            </a:r>
            <a:r>
              <a:rPr lang="es-ES" dirty="0" smtClean="0"/>
              <a:t>convertidos a DNP 3.0 </a:t>
            </a:r>
            <a:r>
              <a:rPr lang="es-ES" dirty="0"/>
              <a:t>se llevan </a:t>
            </a:r>
            <a:r>
              <a:rPr lang="es-ES" dirty="0" smtClean="0"/>
              <a:t>a un </a:t>
            </a:r>
            <a:r>
              <a:rPr lang="es-ES" dirty="0"/>
              <a:t>modem para ser transferidos al Centro de Control en </a:t>
            </a:r>
            <a:r>
              <a:rPr lang="es-ES" dirty="0" smtClean="0"/>
              <a:t>la ciudad </a:t>
            </a:r>
            <a:r>
              <a:rPr lang="es-ES" dirty="0"/>
              <a:t>de Florencia.</a:t>
            </a:r>
          </a:p>
        </p:txBody>
      </p:sp>
      <p:pic>
        <p:nvPicPr>
          <p:cNvPr id="17410"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14290"/>
            <a:ext cx="8229600" cy="1143000"/>
          </a:xfrm>
        </p:spPr>
        <p:txBody>
          <a:bodyPr>
            <a:normAutofit/>
          </a:bodyPr>
          <a:lstStyle/>
          <a:p>
            <a:r>
              <a:rPr lang="es-ES" sz="3200" dirty="0" smtClean="0"/>
              <a:t>Esquema comunicación subestación no atendida</a:t>
            </a:r>
            <a:endParaRPr lang="es-ES" sz="3200" dirty="0"/>
          </a:p>
        </p:txBody>
      </p:sp>
      <p:pic>
        <p:nvPicPr>
          <p:cNvPr id="4098" name="Picture 2"/>
          <p:cNvPicPr>
            <a:picLocks noGrp="1" noChangeAspect="1" noChangeArrowheads="1"/>
          </p:cNvPicPr>
          <p:nvPr>
            <p:ph idx="1"/>
          </p:nvPr>
        </p:nvPicPr>
        <p:blipFill>
          <a:blip r:embed="rId2"/>
          <a:srcRect/>
          <a:stretch>
            <a:fillRect/>
          </a:stretch>
        </p:blipFill>
        <p:spPr bwMode="auto">
          <a:xfrm>
            <a:off x="1071538" y="1285860"/>
            <a:ext cx="7888187" cy="471490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0"/>
            <a:ext cx="1000125" cy="1295400"/>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6" name="Picture 5"/>
          <p:cNvPicPr>
            <a:picLocks noChangeAspect="1" noChangeArrowheads="1"/>
          </p:cNvPicPr>
          <p:nvPr/>
        </p:nvPicPr>
        <p:blipFill>
          <a:blip r:embed="rId5"/>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500174"/>
            <a:ext cx="8229600" cy="4525963"/>
          </a:xfrm>
        </p:spPr>
        <p:txBody>
          <a:bodyPr>
            <a:normAutofit/>
          </a:bodyPr>
          <a:lstStyle/>
          <a:p>
            <a:pPr marL="0" indent="0" algn="just">
              <a:buNone/>
            </a:pPr>
            <a:r>
              <a:rPr lang="es-ES" dirty="0"/>
              <a:t>En el Centro de Control </a:t>
            </a:r>
            <a:r>
              <a:rPr lang="es-ES" dirty="0" smtClean="0"/>
              <a:t>se </a:t>
            </a:r>
            <a:r>
              <a:rPr lang="es-ES" dirty="0"/>
              <a:t>modeló el </a:t>
            </a:r>
            <a:r>
              <a:rPr lang="es-ES" dirty="0" smtClean="0"/>
              <a:t>sistema eléctrico </a:t>
            </a:r>
            <a:r>
              <a:rPr lang="es-ES" dirty="0"/>
              <a:t>mediante un mímico o unifilar de cada una de </a:t>
            </a:r>
            <a:r>
              <a:rPr lang="es-ES" dirty="0" smtClean="0"/>
              <a:t>las subestaciones</a:t>
            </a:r>
            <a:r>
              <a:rPr lang="es-ES" dirty="0"/>
              <a:t>, empleando reproducciones idénticas del </a:t>
            </a:r>
            <a:r>
              <a:rPr lang="es-ES" dirty="0" smtClean="0"/>
              <a:t>panel de </a:t>
            </a:r>
            <a:r>
              <a:rPr lang="es-ES" dirty="0"/>
              <a:t>control de los disyuntores, interruptores, </a:t>
            </a:r>
            <a:r>
              <a:rPr lang="es-ES" dirty="0" err="1"/>
              <a:t>DPU´s</a:t>
            </a:r>
            <a:r>
              <a:rPr lang="es-ES" dirty="0"/>
              <a:t>, </a:t>
            </a:r>
            <a:r>
              <a:rPr lang="es-ES" dirty="0" err="1"/>
              <a:t>TPU´s</a:t>
            </a:r>
            <a:r>
              <a:rPr lang="es-ES" dirty="0"/>
              <a:t> </a:t>
            </a:r>
            <a:r>
              <a:rPr lang="es-ES" dirty="0" smtClean="0"/>
              <a:t>y </a:t>
            </a:r>
            <a:r>
              <a:rPr lang="es-ES" dirty="0" err="1" smtClean="0"/>
              <a:t>reconectadores</a:t>
            </a:r>
            <a:r>
              <a:rPr lang="es-ES" dirty="0"/>
              <a:t>, en los cuales se visualizan las </a:t>
            </a:r>
            <a:r>
              <a:rPr lang="es-ES" dirty="0" smtClean="0"/>
              <a:t>unidades eléctricas requeridas </a:t>
            </a:r>
            <a:r>
              <a:rPr lang="es-ES" dirty="0"/>
              <a:t>y los botones de </a:t>
            </a:r>
            <a:r>
              <a:rPr lang="es-ES" dirty="0" smtClean="0"/>
              <a:t>cierre.</a:t>
            </a:r>
            <a:endParaRPr lang="es-ES" dirty="0"/>
          </a:p>
        </p:txBody>
      </p:sp>
      <p:pic>
        <p:nvPicPr>
          <p:cNvPr id="18434"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Mímico subestación no atendida</a:t>
            </a:r>
            <a:endParaRPr lang="es-ES" sz="3200" dirty="0"/>
          </a:p>
        </p:txBody>
      </p:sp>
      <p:pic>
        <p:nvPicPr>
          <p:cNvPr id="5122" name="Picture 2"/>
          <p:cNvPicPr>
            <a:picLocks noGrp="1" noChangeAspect="1" noChangeArrowheads="1"/>
          </p:cNvPicPr>
          <p:nvPr>
            <p:ph idx="1"/>
          </p:nvPr>
        </p:nvPicPr>
        <p:blipFill>
          <a:blip r:embed="rId2"/>
          <a:srcRect/>
          <a:stretch>
            <a:fillRect/>
          </a:stretch>
        </p:blipFill>
        <p:spPr bwMode="auto">
          <a:xfrm>
            <a:off x="1214414" y="1142984"/>
            <a:ext cx="7429552" cy="52041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0"/>
            <a:ext cx="1000125" cy="1295400"/>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6" name="Picture 5"/>
          <p:cNvPicPr>
            <a:picLocks noChangeAspect="1" noChangeArrowheads="1"/>
          </p:cNvPicPr>
          <p:nvPr/>
        </p:nvPicPr>
        <p:blipFill>
          <a:blip r:embed="rId5"/>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357298"/>
            <a:ext cx="8229600" cy="4525963"/>
          </a:xfrm>
        </p:spPr>
        <p:txBody>
          <a:bodyPr>
            <a:normAutofit/>
          </a:bodyPr>
          <a:lstStyle/>
          <a:p>
            <a:pPr marL="0" indent="0" algn="just">
              <a:buNone/>
            </a:pPr>
            <a:r>
              <a:rPr lang="es-ES" dirty="0" smtClean="0"/>
              <a:t>En el </a:t>
            </a:r>
            <a:r>
              <a:rPr lang="es-ES" dirty="0" err="1" smtClean="0"/>
              <a:t>Scada</a:t>
            </a:r>
            <a:r>
              <a:rPr lang="es-ES" dirty="0" smtClean="0"/>
              <a:t> </a:t>
            </a:r>
            <a:r>
              <a:rPr lang="es-ES" dirty="0"/>
              <a:t>se crearon pantallazos de cada </a:t>
            </a:r>
            <a:r>
              <a:rPr lang="es-ES" dirty="0" smtClean="0"/>
              <a:t>una de </a:t>
            </a:r>
            <a:r>
              <a:rPr lang="es-ES" dirty="0"/>
              <a:t>las subestaciones, lo cual permite en tiempo real efectuar </a:t>
            </a:r>
            <a:r>
              <a:rPr lang="es-ES" dirty="0" smtClean="0"/>
              <a:t>el monitoreo </a:t>
            </a:r>
            <a:r>
              <a:rPr lang="es-ES" dirty="0"/>
              <a:t>del sistema eléctrico y mediante </a:t>
            </a:r>
            <a:r>
              <a:rPr lang="es-ES" dirty="0" smtClean="0"/>
              <a:t>alarmas visuales o </a:t>
            </a:r>
            <a:r>
              <a:rPr lang="es-ES" dirty="0"/>
              <a:t>sonoras el operador se entera de novedades en el sistema, </a:t>
            </a:r>
            <a:r>
              <a:rPr lang="es-ES" dirty="0" smtClean="0"/>
              <a:t>lo cual </a:t>
            </a:r>
            <a:r>
              <a:rPr lang="es-ES" dirty="0"/>
              <a:t>permite efectuar maniobras </a:t>
            </a:r>
            <a:r>
              <a:rPr lang="es-ES" dirty="0" smtClean="0"/>
              <a:t>a </a:t>
            </a:r>
            <a:r>
              <a:rPr lang="es-ES" dirty="0"/>
              <a:t>fin </a:t>
            </a:r>
            <a:r>
              <a:rPr lang="es-ES" dirty="0" smtClean="0"/>
              <a:t>de restablecer </a:t>
            </a:r>
            <a:r>
              <a:rPr lang="es-ES" dirty="0"/>
              <a:t>el sistema eléctrico, mediante </a:t>
            </a:r>
            <a:r>
              <a:rPr lang="es-ES" dirty="0" smtClean="0"/>
              <a:t>operaciones remotas en cuestión </a:t>
            </a:r>
            <a:r>
              <a:rPr lang="es-ES" dirty="0"/>
              <a:t>de segundos.</a:t>
            </a:r>
          </a:p>
        </p:txBody>
      </p:sp>
      <p:pic>
        <p:nvPicPr>
          <p:cNvPr id="19458"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Vista del Centro de Control</a:t>
            </a:r>
            <a:endParaRPr lang="es-ES" sz="3600" dirty="0"/>
          </a:p>
        </p:txBody>
      </p:sp>
      <p:pic>
        <p:nvPicPr>
          <p:cNvPr id="6146" name="Picture 2"/>
          <p:cNvPicPr>
            <a:picLocks noGrp="1" noChangeAspect="1" noChangeArrowheads="1"/>
          </p:cNvPicPr>
          <p:nvPr>
            <p:ph idx="1"/>
          </p:nvPr>
        </p:nvPicPr>
        <p:blipFill>
          <a:blip r:embed="rId2"/>
          <a:srcRect/>
          <a:stretch>
            <a:fillRect/>
          </a:stretch>
        </p:blipFill>
        <p:spPr bwMode="auto">
          <a:xfrm>
            <a:off x="1214414" y="1335910"/>
            <a:ext cx="6786610" cy="510831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0" y="0"/>
            <a:ext cx="1000125" cy="1295400"/>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6" name="Picture 5"/>
          <p:cNvPicPr>
            <a:picLocks noChangeAspect="1" noChangeArrowheads="1"/>
          </p:cNvPicPr>
          <p:nvPr/>
        </p:nvPicPr>
        <p:blipFill>
          <a:blip r:embed="rId5"/>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dirty="0"/>
          </a:p>
        </p:txBody>
      </p:sp>
      <p:pic>
        <p:nvPicPr>
          <p:cNvPr id="1026" name="Picture 2"/>
          <p:cNvPicPr>
            <a:picLocks noChangeAspect="1" noChangeArrowheads="1"/>
          </p:cNvPicPr>
          <p:nvPr/>
        </p:nvPicPr>
        <p:blipFill>
          <a:blip r:embed="rId2"/>
          <a:srcRect/>
          <a:stretch>
            <a:fillRect/>
          </a:stretch>
        </p:blipFill>
        <p:spPr bwMode="auto">
          <a:xfrm>
            <a:off x="404813" y="328613"/>
            <a:ext cx="8334375" cy="62007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1000125" cy="129540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ES" dirty="0" smtClean="0"/>
              <a:t>El </a:t>
            </a:r>
            <a:r>
              <a:rPr lang="es-ES" dirty="0"/>
              <a:t>sistema </a:t>
            </a:r>
            <a:r>
              <a:rPr lang="es-ES" dirty="0" err="1" smtClean="0"/>
              <a:t>Scada</a:t>
            </a:r>
            <a:r>
              <a:rPr lang="es-ES" dirty="0" smtClean="0"/>
              <a:t> se </a:t>
            </a:r>
            <a:r>
              <a:rPr lang="es-ES" dirty="0"/>
              <a:t>enlaza con el Sistema </a:t>
            </a:r>
            <a:r>
              <a:rPr lang="es-ES" dirty="0" smtClean="0"/>
              <a:t>de Información </a:t>
            </a:r>
            <a:r>
              <a:rPr lang="es-ES" dirty="0"/>
              <a:t>Comercial – </a:t>
            </a:r>
            <a:r>
              <a:rPr lang="es-ES" dirty="0" smtClean="0"/>
              <a:t>SIEC, </a:t>
            </a:r>
            <a:r>
              <a:rPr lang="es-ES" dirty="0"/>
              <a:t>lo </a:t>
            </a:r>
            <a:r>
              <a:rPr lang="es-ES" dirty="0" smtClean="0"/>
              <a:t>cual permite en </a:t>
            </a:r>
            <a:r>
              <a:rPr lang="es-ES" dirty="0"/>
              <a:t>tiempo real </a:t>
            </a:r>
            <a:r>
              <a:rPr lang="es-ES" dirty="0" smtClean="0"/>
              <a:t>conocer </a:t>
            </a:r>
            <a:r>
              <a:rPr lang="es-ES" dirty="0"/>
              <a:t>la </a:t>
            </a:r>
            <a:r>
              <a:rPr lang="es-ES" dirty="0" smtClean="0"/>
              <a:t>información comercial </a:t>
            </a:r>
            <a:r>
              <a:rPr lang="es-ES" dirty="0"/>
              <a:t>de la </a:t>
            </a:r>
            <a:r>
              <a:rPr lang="es-ES" dirty="0" smtClean="0"/>
              <a:t>empresa para la verificación por ejemplo si un reporte se debe a suspensión por falta de pago o a falla en la red.</a:t>
            </a:r>
            <a:endParaRPr lang="es-ES" dirty="0"/>
          </a:p>
        </p:txBody>
      </p:sp>
      <p:pic>
        <p:nvPicPr>
          <p:cNvPr id="20482"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214422"/>
            <a:ext cx="8229600" cy="4525963"/>
          </a:xfrm>
        </p:spPr>
        <p:txBody>
          <a:bodyPr>
            <a:normAutofit fontScale="92500" lnSpcReduction="20000"/>
          </a:bodyPr>
          <a:lstStyle/>
          <a:p>
            <a:pPr marL="0" indent="0" algn="just">
              <a:buNone/>
            </a:pPr>
            <a:r>
              <a:rPr lang="es-ES" dirty="0" smtClean="0"/>
              <a:t>El </a:t>
            </a:r>
            <a:r>
              <a:rPr lang="es-ES" dirty="0" err="1" smtClean="0"/>
              <a:t>Scada</a:t>
            </a:r>
            <a:r>
              <a:rPr lang="es-ES" dirty="0" smtClean="0"/>
              <a:t> se encuentra en conexión con el sistema OMS </a:t>
            </a:r>
            <a:r>
              <a:rPr lang="es-ES" dirty="0"/>
              <a:t>(</a:t>
            </a:r>
            <a:r>
              <a:rPr lang="es-ES" dirty="0" err="1"/>
              <a:t>Out</a:t>
            </a:r>
            <a:r>
              <a:rPr lang="es-ES" dirty="0"/>
              <a:t> </a:t>
            </a:r>
            <a:r>
              <a:rPr lang="es-ES" dirty="0" err="1"/>
              <a:t>Mangement</a:t>
            </a:r>
            <a:r>
              <a:rPr lang="es-ES" dirty="0"/>
              <a:t> </a:t>
            </a:r>
            <a:r>
              <a:rPr lang="es-ES" dirty="0" err="1"/>
              <a:t>System</a:t>
            </a:r>
            <a:r>
              <a:rPr lang="es-ES" dirty="0"/>
              <a:t>) o Sistema </a:t>
            </a:r>
            <a:r>
              <a:rPr lang="es-ES" dirty="0" smtClean="0"/>
              <a:t>de Incidencias</a:t>
            </a:r>
            <a:r>
              <a:rPr lang="es-ES" dirty="0"/>
              <a:t>, </a:t>
            </a:r>
            <a:r>
              <a:rPr lang="es-ES" dirty="0" smtClean="0"/>
              <a:t>que a su vez se encuentra integrado con el sistema de información geográfica SPARD y el TCS (</a:t>
            </a:r>
            <a:r>
              <a:rPr lang="es-ES" dirty="0" err="1" smtClean="0"/>
              <a:t>Trouble</a:t>
            </a:r>
            <a:r>
              <a:rPr lang="es-ES" dirty="0" smtClean="0"/>
              <a:t> </a:t>
            </a:r>
            <a:r>
              <a:rPr lang="es-ES" dirty="0" err="1" smtClean="0"/>
              <a:t>Call</a:t>
            </a:r>
            <a:r>
              <a:rPr lang="es-ES" dirty="0" smtClean="0"/>
              <a:t> Management) o Sistema de Gestión de llamadas, lo </a:t>
            </a:r>
            <a:r>
              <a:rPr lang="es-ES" dirty="0"/>
              <a:t>cual </a:t>
            </a:r>
            <a:r>
              <a:rPr lang="es-ES" dirty="0" smtClean="0"/>
              <a:t>agiliza </a:t>
            </a:r>
            <a:r>
              <a:rPr lang="es-ES" dirty="0"/>
              <a:t>la </a:t>
            </a:r>
            <a:r>
              <a:rPr lang="es-ES" dirty="0" smtClean="0"/>
              <a:t>revisión </a:t>
            </a:r>
            <a:r>
              <a:rPr lang="es-ES" dirty="0"/>
              <a:t>del </a:t>
            </a:r>
            <a:r>
              <a:rPr lang="es-ES" dirty="0" smtClean="0"/>
              <a:t>sistema eléctrico </a:t>
            </a:r>
            <a:r>
              <a:rPr lang="es-ES" dirty="0"/>
              <a:t>ante la ocurrencia de novedades del servicio </a:t>
            </a:r>
            <a:r>
              <a:rPr lang="es-ES" dirty="0" smtClean="0"/>
              <a:t>que afecten </a:t>
            </a:r>
            <a:r>
              <a:rPr lang="es-ES" dirty="0"/>
              <a:t>a los usuarios; </a:t>
            </a:r>
            <a:r>
              <a:rPr lang="es-ES" dirty="0" smtClean="0"/>
              <a:t>al </a:t>
            </a:r>
            <a:r>
              <a:rPr lang="es-ES" dirty="0"/>
              <a:t>recibirse </a:t>
            </a:r>
            <a:r>
              <a:rPr lang="es-ES" dirty="0" smtClean="0"/>
              <a:t>el reporte </a:t>
            </a:r>
            <a:r>
              <a:rPr lang="es-ES" dirty="0"/>
              <a:t>de </a:t>
            </a:r>
            <a:r>
              <a:rPr lang="es-ES" dirty="0" smtClean="0"/>
              <a:t>una novedad </a:t>
            </a:r>
            <a:r>
              <a:rPr lang="es-ES" dirty="0"/>
              <a:t>se puede </a:t>
            </a:r>
            <a:r>
              <a:rPr lang="es-ES" dirty="0" smtClean="0"/>
              <a:t>establecer la ubicación del usuario afectado, </a:t>
            </a:r>
            <a:r>
              <a:rPr lang="es-ES" dirty="0"/>
              <a:t>el sector </a:t>
            </a:r>
            <a:r>
              <a:rPr lang="es-ES" dirty="0" smtClean="0"/>
              <a:t>y los otros usuarios afectados, </a:t>
            </a:r>
            <a:r>
              <a:rPr lang="es-ES" dirty="0"/>
              <a:t>para priorizar la atención de las </a:t>
            </a:r>
            <a:r>
              <a:rPr lang="es-ES" dirty="0" smtClean="0"/>
              <a:t>fallas.</a:t>
            </a:r>
            <a:endParaRPr lang="es-ES" dirty="0"/>
          </a:p>
        </p:txBody>
      </p:sp>
      <p:pic>
        <p:nvPicPr>
          <p:cNvPr id="21506"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214422"/>
            <a:ext cx="8229600" cy="4525963"/>
          </a:xfrm>
        </p:spPr>
        <p:txBody>
          <a:bodyPr>
            <a:normAutofit/>
          </a:bodyPr>
          <a:lstStyle/>
          <a:p>
            <a:pPr marL="0" indent="0" algn="just">
              <a:buNone/>
            </a:pPr>
            <a:r>
              <a:rPr lang="es-ES" dirty="0"/>
              <a:t>Con la entrada en operación de la automatización del </a:t>
            </a:r>
            <a:r>
              <a:rPr lang="es-ES" dirty="0" smtClean="0"/>
              <a:t>sistema eléctrico</a:t>
            </a:r>
            <a:r>
              <a:rPr lang="es-ES" dirty="0"/>
              <a:t>, se ha mejorado en gran proporción la prestación </a:t>
            </a:r>
            <a:r>
              <a:rPr lang="es-ES" dirty="0" smtClean="0"/>
              <a:t>del servicio de energía eléctrica en el Departamento del Caquetá, dando </a:t>
            </a:r>
            <a:r>
              <a:rPr lang="es-ES" dirty="0"/>
              <a:t>una mayor confiabilidad al servicio, con lo cual se </a:t>
            </a:r>
            <a:r>
              <a:rPr lang="es-ES" dirty="0" smtClean="0"/>
              <a:t>han mejorado </a:t>
            </a:r>
            <a:r>
              <a:rPr lang="es-ES" dirty="0"/>
              <a:t>las condiciones para el desarrollo de </a:t>
            </a:r>
            <a:r>
              <a:rPr lang="es-ES" dirty="0" smtClean="0"/>
              <a:t>proyectos productivos </a:t>
            </a:r>
            <a:r>
              <a:rPr lang="es-ES" dirty="0"/>
              <a:t>en la región y mejoramiento de la </a:t>
            </a:r>
            <a:r>
              <a:rPr lang="es-ES" dirty="0" smtClean="0"/>
              <a:t>imagen empresarial </a:t>
            </a:r>
            <a:r>
              <a:rPr lang="es-ES" dirty="0"/>
              <a:t>ante nuestros </a:t>
            </a:r>
            <a:r>
              <a:rPr lang="es-ES" dirty="0" smtClean="0"/>
              <a:t>clientes.</a:t>
            </a:r>
            <a:endParaRPr lang="es-ES" dirty="0"/>
          </a:p>
        </p:txBody>
      </p:sp>
      <p:pic>
        <p:nvPicPr>
          <p:cNvPr id="22530"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1538" y="785794"/>
            <a:ext cx="8072462" cy="5143560"/>
          </a:xfrm>
        </p:spPr>
        <p:txBody>
          <a:bodyPr>
            <a:normAutofit fontScale="85000" lnSpcReduction="10000"/>
          </a:bodyPr>
          <a:lstStyle/>
          <a:p>
            <a:pPr marL="0" indent="0" algn="just">
              <a:buNone/>
            </a:pPr>
            <a:r>
              <a:rPr lang="es-ES" dirty="0"/>
              <a:t>Como una segunda etapa se tiene proyectada la </a:t>
            </a:r>
            <a:r>
              <a:rPr lang="es-ES" dirty="0" smtClean="0"/>
              <a:t>automatización de </a:t>
            </a:r>
            <a:r>
              <a:rPr lang="es-ES" dirty="0"/>
              <a:t>los alimentadores de distribución, mediante la instalación </a:t>
            </a:r>
            <a:r>
              <a:rPr lang="es-ES" dirty="0" smtClean="0"/>
              <a:t>de </a:t>
            </a:r>
            <a:r>
              <a:rPr lang="es-ES" dirty="0" err="1" smtClean="0"/>
              <a:t>reconectadores</a:t>
            </a:r>
            <a:r>
              <a:rPr lang="es-ES" dirty="0" smtClean="0"/>
              <a:t> </a:t>
            </a:r>
            <a:r>
              <a:rPr lang="es-ES" dirty="0"/>
              <a:t>de </a:t>
            </a:r>
            <a:r>
              <a:rPr lang="es-ES" dirty="0" smtClean="0"/>
              <a:t>seccionamiento y transferencia, </a:t>
            </a:r>
            <a:r>
              <a:rPr lang="es-ES" dirty="0"/>
              <a:t>de forma </a:t>
            </a:r>
            <a:r>
              <a:rPr lang="es-ES" dirty="0" smtClean="0"/>
              <a:t>que ante una falla se deje </a:t>
            </a:r>
            <a:r>
              <a:rPr lang="es-ES" dirty="0"/>
              <a:t>sin servicio como máximo un 50% del total de </a:t>
            </a:r>
            <a:r>
              <a:rPr lang="es-ES" dirty="0" smtClean="0"/>
              <a:t>los usuarios de un alimentador; </a:t>
            </a:r>
            <a:r>
              <a:rPr lang="es-ES" dirty="0"/>
              <a:t>en caso de presentarse la falla en la parte inicial </a:t>
            </a:r>
            <a:r>
              <a:rPr lang="es-ES" dirty="0" smtClean="0"/>
              <a:t>del alimentador</a:t>
            </a:r>
            <a:r>
              <a:rPr lang="es-ES" dirty="0"/>
              <a:t>, se instalarán </a:t>
            </a:r>
            <a:r>
              <a:rPr lang="es-ES" dirty="0" err="1"/>
              <a:t>reconectadores</a:t>
            </a:r>
            <a:r>
              <a:rPr lang="es-ES" dirty="0"/>
              <a:t> de enlace </a:t>
            </a:r>
            <a:r>
              <a:rPr lang="es-ES" dirty="0" smtClean="0"/>
              <a:t>con alimentadores </a:t>
            </a:r>
            <a:r>
              <a:rPr lang="es-ES" dirty="0"/>
              <a:t>vecinos de otras o de la misma subestación, a </a:t>
            </a:r>
            <a:r>
              <a:rPr lang="es-ES" dirty="0" smtClean="0"/>
              <a:t>fin de </a:t>
            </a:r>
            <a:r>
              <a:rPr lang="es-ES" dirty="0"/>
              <a:t>que sea transferida la carga final del alimentador; cada </a:t>
            </a:r>
            <a:r>
              <a:rPr lang="es-ES" dirty="0" smtClean="0"/>
              <a:t>uno de </a:t>
            </a:r>
            <a:r>
              <a:rPr lang="es-ES" dirty="0"/>
              <a:t>estos </a:t>
            </a:r>
            <a:r>
              <a:rPr lang="es-ES" dirty="0" err="1"/>
              <a:t>reconectadores</a:t>
            </a:r>
            <a:r>
              <a:rPr lang="es-ES" dirty="0"/>
              <a:t> igualmente serán enlazados con </a:t>
            </a:r>
            <a:r>
              <a:rPr lang="es-ES" dirty="0" smtClean="0"/>
              <a:t>el Centro </a:t>
            </a:r>
            <a:r>
              <a:rPr lang="es-ES" dirty="0"/>
              <a:t>de Control; este proyecto se programa para </a:t>
            </a:r>
            <a:r>
              <a:rPr lang="es-ES" dirty="0" smtClean="0"/>
              <a:t>iniciarse durante </a:t>
            </a:r>
            <a:r>
              <a:rPr lang="es-ES" dirty="0"/>
              <a:t>el primer trimestre </a:t>
            </a:r>
            <a:r>
              <a:rPr lang="es-ES" dirty="0" smtClean="0"/>
              <a:t>de 2012.</a:t>
            </a:r>
            <a:endParaRPr lang="es-ES" dirty="0"/>
          </a:p>
        </p:txBody>
      </p:sp>
      <p:pic>
        <p:nvPicPr>
          <p:cNvPr id="23554"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14348" y="1928802"/>
            <a:ext cx="7648810" cy="3939540"/>
          </a:xfrm>
          <a:prstGeom prst="rect">
            <a:avLst/>
          </a:prstGeom>
          <a:solidFill>
            <a:schemeClr val="accent3">
              <a:lumMod val="40000"/>
              <a:lumOff val="60000"/>
            </a:schemeClr>
          </a:solidFill>
        </p:spPr>
        <p:txBody>
          <a:bodyPr>
            <a:spAutoFit/>
          </a:bodyPr>
          <a:lstStyle/>
          <a:p>
            <a:pPr algn="ctr">
              <a:defRPr/>
            </a:pPr>
            <a:endParaRPr lang="es-ES" sz="3500" b="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endParaRPr>
          </a:p>
          <a:p>
            <a:pPr algn="ctr">
              <a:defRPr/>
            </a:pPr>
            <a:r>
              <a:rPr lang="es-ES" sz="3600" b="1" dirty="0" smtClean="0"/>
              <a:t>FACTURACIÓN EN SITIO</a:t>
            </a:r>
            <a:endParaRPr lang="es-ES" sz="3600" b="1" dirty="0"/>
          </a:p>
          <a:p>
            <a:pPr algn="ctr">
              <a:defRPr/>
            </a:pPr>
            <a:endParaRPr lang="es-ES" sz="3600" b="1" dirty="0"/>
          </a:p>
          <a:p>
            <a:pPr algn="ctr">
              <a:defRPr/>
            </a:pPr>
            <a:endParaRPr lang="es-ES" sz="3600" b="1" dirty="0"/>
          </a:p>
          <a:p>
            <a:pPr algn="ctr">
              <a:defRPr/>
            </a:pPr>
            <a:endParaRPr lang="es-ES" sz="3600" b="1" dirty="0"/>
          </a:p>
          <a:p>
            <a:pPr algn="ctr">
              <a:defRPr/>
            </a:pPr>
            <a:r>
              <a:rPr lang="es-ES" sz="3600" b="1" dirty="0"/>
              <a:t>GERENCIA COMERCIAL</a:t>
            </a:r>
            <a:endParaRPr lang="es-CO" sz="3600" dirty="0"/>
          </a:p>
          <a:p>
            <a:pPr algn="ctr">
              <a:defRPr/>
            </a:pPr>
            <a:endParaRPr lang="es-ES" sz="3500" b="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endParaRPr>
          </a:p>
        </p:txBody>
      </p:sp>
      <p:pic>
        <p:nvPicPr>
          <p:cNvPr id="11" name="Picture 3"/>
          <p:cNvPicPr>
            <a:picLocks noChangeAspect="1" noChangeArrowheads="1"/>
          </p:cNvPicPr>
          <p:nvPr/>
        </p:nvPicPr>
        <p:blipFill>
          <a:blip r:embed="rId2"/>
          <a:srcRect/>
          <a:stretch>
            <a:fillRect/>
          </a:stretch>
        </p:blipFill>
        <p:spPr bwMode="auto">
          <a:xfrm>
            <a:off x="7848600" y="5519738"/>
            <a:ext cx="1009650" cy="981075"/>
          </a:xfrm>
          <a:prstGeom prst="rect">
            <a:avLst/>
          </a:prstGeom>
          <a:solidFill>
            <a:schemeClr val="accent4">
              <a:lumMod val="20000"/>
              <a:lumOff val="80000"/>
            </a:schemeClr>
          </a:solidFill>
          <a:ln w="9525">
            <a:noFill/>
            <a:miter lim="800000"/>
            <a:headEnd/>
            <a:tailEnd/>
          </a:ln>
          <a:effectLst/>
        </p:spPr>
      </p:pic>
      <p:pic>
        <p:nvPicPr>
          <p:cNvPr id="2052" name="Picture 5"/>
          <p:cNvPicPr>
            <a:picLocks noChangeAspect="1" noChangeArrowheads="1"/>
          </p:cNvPicPr>
          <p:nvPr/>
        </p:nvPicPr>
        <p:blipFill>
          <a:blip r:embed="rId3"/>
          <a:srcRect/>
          <a:stretch>
            <a:fillRect/>
          </a:stretch>
        </p:blipFill>
        <p:spPr bwMode="auto">
          <a:xfrm>
            <a:off x="7429500" y="6562725"/>
            <a:ext cx="1643063" cy="223838"/>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0" y="-24"/>
            <a:ext cx="982662" cy="1225550"/>
          </a:xfrm>
          <a:prstGeom prst="rect">
            <a:avLst/>
          </a:prstGeom>
          <a:ln>
            <a:noFill/>
          </a:ln>
          <a:effectLst>
            <a:softEdge rad="112500"/>
          </a:effectLst>
        </p:spPr>
      </p:pic>
      <p:sp>
        <p:nvSpPr>
          <p:cNvPr id="2054" name="5 CuadroTexto"/>
          <p:cNvSpPr txBox="1">
            <a:spLocks noChangeArrowheads="1"/>
          </p:cNvSpPr>
          <p:nvPr/>
        </p:nvSpPr>
        <p:spPr bwMode="auto">
          <a:xfrm>
            <a:off x="1071563" y="214313"/>
            <a:ext cx="7016750" cy="1200150"/>
          </a:xfrm>
          <a:prstGeom prst="rect">
            <a:avLst/>
          </a:prstGeom>
          <a:noFill/>
          <a:ln w="9525">
            <a:noFill/>
            <a:miter lim="800000"/>
            <a:headEnd/>
            <a:tailEnd/>
          </a:ln>
        </p:spPr>
        <p:txBody>
          <a:bodyPr wrap="none">
            <a:spAutoFit/>
          </a:bodyPr>
          <a:lstStyle/>
          <a:p>
            <a:pPr algn="ctr"/>
            <a:r>
              <a:rPr lang="es-CO" sz="2400" b="1" dirty="0"/>
              <a:t>REPÚBLICA DE COLOMBIA</a:t>
            </a:r>
          </a:p>
          <a:p>
            <a:pPr algn="ctr"/>
            <a:r>
              <a:rPr lang="es-CO" sz="2400" b="1" dirty="0"/>
              <a:t>MINISTERIO DE MINAS Y ENERGÍA</a:t>
            </a:r>
          </a:p>
          <a:p>
            <a:pPr algn="ctr"/>
            <a:r>
              <a:rPr lang="es-CO" sz="2400" b="1" dirty="0"/>
              <a:t>ELECTRIFICADORA DEL CAQUETÁ S.A. E.S.P.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ubtítulo"/>
          <p:cNvSpPr>
            <a:spLocks noGrp="1"/>
          </p:cNvSpPr>
          <p:nvPr/>
        </p:nvSpPr>
        <p:spPr bwMode="auto">
          <a:xfrm>
            <a:off x="4572000" y="500063"/>
            <a:ext cx="4500563" cy="4071937"/>
          </a:xfrm>
          <a:prstGeom prst="rect">
            <a:avLst/>
          </a:prstGeom>
          <a:noFill/>
          <a:ln w="9525">
            <a:noFill/>
            <a:miter lim="800000"/>
            <a:headEnd/>
            <a:tailEnd/>
          </a:ln>
        </p:spPr>
        <p:txBody>
          <a:bodyPr/>
          <a:lstStyle/>
          <a:p>
            <a:pPr algn="ctr"/>
            <a:r>
              <a:rPr lang="es-CO" sz="1600" b="1"/>
              <a:t>FACTURACION EN SITIO</a:t>
            </a:r>
            <a:endParaRPr lang="es-ES" sz="1600"/>
          </a:p>
          <a:p>
            <a:r>
              <a:rPr lang="es-CO" sz="1600"/>
              <a:t>  </a:t>
            </a:r>
          </a:p>
          <a:p>
            <a:pPr algn="just"/>
            <a:endParaRPr lang="es-CO" sz="1600"/>
          </a:p>
          <a:p>
            <a:pPr algn="just"/>
            <a:r>
              <a:rPr lang="es-CO" sz="1600"/>
              <a:t>Actualmente se viene utilizando una solución móvil que opera sobre un dispositivo portátil (Terminal portátil e impresora), que permite realizar la facturación en terreno, complementando la actividad de toma de lecturas de medidores, cálculo del consumo y de los conceptos que afectan la liquidación de la factura entregada al usuario final. </a:t>
            </a:r>
          </a:p>
          <a:p>
            <a:pPr algn="just"/>
            <a:endParaRPr lang="es-CO" sz="1600"/>
          </a:p>
          <a:p>
            <a:pPr algn="just"/>
            <a:r>
              <a:rPr lang="es-CO" sz="1600"/>
              <a:t>Posteriormente se genera los archivos para el ingreso de la información (lecturas) al Sistema de Información Eléctrico Comercial (SIEC).</a:t>
            </a:r>
            <a:endParaRPr lang="es-ES" sz="1600"/>
          </a:p>
          <a:p>
            <a:pPr algn="just"/>
            <a:r>
              <a:rPr lang="es-ES" sz="1600"/>
              <a:t> </a:t>
            </a:r>
          </a:p>
          <a:p>
            <a:r>
              <a:rPr lang="es-ES" sz="1600"/>
              <a:t> </a:t>
            </a:r>
          </a:p>
          <a:p>
            <a:r>
              <a:rPr lang="es-ES" sz="1600"/>
              <a:t> </a:t>
            </a:r>
          </a:p>
          <a:p>
            <a:r>
              <a:rPr lang="es-ES" sz="1600"/>
              <a:t> </a:t>
            </a:r>
          </a:p>
          <a:p>
            <a:r>
              <a:rPr lang="es-ES" sz="1600"/>
              <a:t> </a:t>
            </a:r>
          </a:p>
          <a:p>
            <a:r>
              <a:rPr lang="es-ES" sz="1600"/>
              <a:t>	 </a:t>
            </a:r>
          </a:p>
          <a:p>
            <a:r>
              <a:rPr lang="es-CO" sz="1600"/>
              <a:t> </a:t>
            </a:r>
            <a:endParaRPr lang="es-ES" sz="1600"/>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CO" sz="1600">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42844" y="142852"/>
            <a:ext cx="982662" cy="1225550"/>
          </a:xfrm>
          <a:prstGeom prst="rect">
            <a:avLst/>
          </a:prstGeom>
          <a:ln>
            <a:noFill/>
          </a:ln>
          <a:effectLst>
            <a:softEdge rad="112500"/>
          </a:effectLst>
        </p:spPr>
      </p:pic>
      <p:pic>
        <p:nvPicPr>
          <p:cNvPr id="6"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pic>
        <p:nvPicPr>
          <p:cNvPr id="19" name="Picture 13"/>
          <p:cNvPicPr>
            <a:picLocks noChangeAspect="1" noChangeArrowheads="1"/>
          </p:cNvPicPr>
          <p:nvPr/>
        </p:nvPicPr>
        <p:blipFill>
          <a:blip r:embed="rId5"/>
          <a:srcRect/>
          <a:stretch>
            <a:fillRect/>
          </a:stretch>
        </p:blipFill>
        <p:spPr bwMode="auto">
          <a:xfrm>
            <a:off x="4714875" y="5429250"/>
            <a:ext cx="928688" cy="941388"/>
          </a:xfrm>
          <a:prstGeom prst="rect">
            <a:avLst/>
          </a:prstGeom>
          <a:solidFill>
            <a:schemeClr val="accent3">
              <a:lumMod val="40000"/>
              <a:lumOff val="60000"/>
            </a:schemeClr>
          </a:solidFill>
          <a:ln w="9525">
            <a:noFill/>
            <a:miter lim="800000"/>
            <a:headEnd/>
            <a:tailEnd/>
          </a:ln>
        </p:spPr>
      </p:pic>
      <p:pic>
        <p:nvPicPr>
          <p:cNvPr id="20" name="Picture 12"/>
          <p:cNvPicPr>
            <a:picLocks noChangeAspect="1" noChangeArrowheads="1"/>
          </p:cNvPicPr>
          <p:nvPr/>
        </p:nvPicPr>
        <p:blipFill>
          <a:blip r:embed="rId6"/>
          <a:srcRect/>
          <a:stretch>
            <a:fillRect/>
          </a:stretch>
        </p:blipFill>
        <p:spPr bwMode="auto">
          <a:xfrm>
            <a:off x="8143875" y="5929313"/>
            <a:ext cx="500063" cy="500062"/>
          </a:xfrm>
          <a:prstGeom prst="rect">
            <a:avLst/>
          </a:prstGeom>
          <a:solidFill>
            <a:schemeClr val="accent3">
              <a:lumMod val="40000"/>
              <a:lumOff val="60000"/>
            </a:schemeClr>
          </a:solidFill>
          <a:ln w="9525">
            <a:noFill/>
            <a:miter lim="800000"/>
            <a:headEnd/>
            <a:tailEnd/>
          </a:ln>
        </p:spPr>
      </p:pic>
      <p:pic>
        <p:nvPicPr>
          <p:cNvPr id="21" name="Picture 15"/>
          <p:cNvPicPr>
            <a:picLocks noChangeAspect="1" noChangeArrowheads="1"/>
          </p:cNvPicPr>
          <p:nvPr/>
        </p:nvPicPr>
        <p:blipFill>
          <a:blip r:embed="rId7"/>
          <a:srcRect/>
          <a:stretch>
            <a:fillRect/>
          </a:stretch>
        </p:blipFill>
        <p:spPr bwMode="auto">
          <a:xfrm>
            <a:off x="7500938" y="5541963"/>
            <a:ext cx="642937" cy="887412"/>
          </a:xfrm>
          <a:prstGeom prst="rect">
            <a:avLst/>
          </a:prstGeom>
          <a:solidFill>
            <a:schemeClr val="accent3">
              <a:lumMod val="40000"/>
              <a:lumOff val="60000"/>
            </a:schemeClr>
          </a:solidFill>
          <a:ln w="9525">
            <a:noFill/>
            <a:miter lim="800000"/>
            <a:headEnd/>
            <a:tailEnd/>
          </a:ln>
        </p:spPr>
      </p:pic>
      <p:pic>
        <p:nvPicPr>
          <p:cNvPr id="22" name="Picture 18"/>
          <p:cNvPicPr>
            <a:picLocks noChangeAspect="1" noChangeArrowheads="1"/>
          </p:cNvPicPr>
          <p:nvPr/>
        </p:nvPicPr>
        <p:blipFill>
          <a:blip r:embed="rId8"/>
          <a:srcRect/>
          <a:stretch>
            <a:fillRect/>
          </a:stretch>
        </p:blipFill>
        <p:spPr bwMode="auto">
          <a:xfrm>
            <a:off x="5643563" y="5915025"/>
            <a:ext cx="1857375" cy="442913"/>
          </a:xfrm>
          <a:prstGeom prst="rect">
            <a:avLst/>
          </a:prstGeom>
          <a:solidFill>
            <a:schemeClr val="accent3">
              <a:lumMod val="40000"/>
              <a:lumOff val="60000"/>
            </a:schemeClr>
          </a:solidFill>
          <a:ln w="9525">
            <a:noFill/>
            <a:miter lim="800000"/>
            <a:headEnd/>
            <a:tailEnd/>
          </a:ln>
        </p:spPr>
      </p:pic>
      <p:sp>
        <p:nvSpPr>
          <p:cNvPr id="3082" name="22 CuadroTexto"/>
          <p:cNvSpPr txBox="1">
            <a:spLocks noChangeArrowheads="1"/>
          </p:cNvSpPr>
          <p:nvPr/>
        </p:nvSpPr>
        <p:spPr bwMode="auto">
          <a:xfrm>
            <a:off x="4572000" y="4429125"/>
            <a:ext cx="4429125" cy="584200"/>
          </a:xfrm>
          <a:prstGeom prst="rect">
            <a:avLst/>
          </a:prstGeom>
          <a:noFill/>
          <a:ln w="9525">
            <a:noFill/>
            <a:miter lim="800000"/>
            <a:headEnd/>
            <a:tailEnd/>
          </a:ln>
        </p:spPr>
        <p:txBody>
          <a:bodyPr>
            <a:spAutoFit/>
          </a:bodyPr>
          <a:lstStyle/>
          <a:p>
            <a:r>
              <a:rPr lang="es-CO" sz="1600"/>
              <a:t>Cargue y descargue de archivos planos de terminales portátiles.</a:t>
            </a:r>
            <a:endParaRPr lang="es-ES" sz="1600"/>
          </a:p>
        </p:txBody>
      </p:sp>
      <p:sp>
        <p:nvSpPr>
          <p:cNvPr id="3083" name="23 CuadroTexto"/>
          <p:cNvSpPr txBox="1">
            <a:spLocks noChangeArrowheads="1"/>
          </p:cNvSpPr>
          <p:nvPr/>
        </p:nvSpPr>
        <p:spPr bwMode="auto">
          <a:xfrm>
            <a:off x="5522913" y="5929313"/>
            <a:ext cx="2192337" cy="246062"/>
          </a:xfrm>
          <a:prstGeom prst="rect">
            <a:avLst/>
          </a:prstGeom>
          <a:noFill/>
          <a:ln w="9525">
            <a:noFill/>
            <a:miter lim="800000"/>
            <a:headEnd/>
            <a:tailEnd/>
          </a:ln>
        </p:spPr>
        <p:txBody>
          <a:bodyPr wrap="none">
            <a:spAutoFit/>
          </a:bodyPr>
          <a:lstStyle/>
          <a:p>
            <a:r>
              <a:rPr lang="es-CO" sz="1000"/>
              <a:t>Comunicación mediante cable USB</a:t>
            </a:r>
            <a:endParaRPr lang="es-ES" sz="1000"/>
          </a:p>
        </p:txBody>
      </p:sp>
      <p:sp>
        <p:nvSpPr>
          <p:cNvPr id="13" name="3 Subtítulo"/>
          <p:cNvSpPr>
            <a:spLocks noGrp="1"/>
          </p:cNvSpPr>
          <p:nvPr/>
        </p:nvSpPr>
        <p:spPr bwMode="auto">
          <a:xfrm>
            <a:off x="214313" y="500063"/>
            <a:ext cx="4071937" cy="4143375"/>
          </a:xfrm>
          <a:prstGeom prst="rect">
            <a:avLst/>
          </a:prstGeom>
          <a:noFill/>
          <a:ln w="9525">
            <a:noFill/>
            <a:miter lim="800000"/>
            <a:headEnd/>
            <a:tailEnd/>
          </a:ln>
        </p:spPr>
        <p:txBody>
          <a:bodyPr/>
          <a:lstStyle/>
          <a:p>
            <a:pPr algn="ctr">
              <a:defRPr/>
            </a:pPr>
            <a:r>
              <a:rPr lang="es-CO" sz="1600" b="1" dirty="0">
                <a:solidFill>
                  <a:schemeClr val="accent6">
                    <a:lumMod val="50000"/>
                  </a:schemeClr>
                </a:solidFill>
              </a:rPr>
              <a:t>                FACTURACION TRADICIONAL</a:t>
            </a:r>
            <a:endParaRPr lang="es-ES" sz="1600" dirty="0">
              <a:solidFill>
                <a:schemeClr val="accent6">
                  <a:lumMod val="50000"/>
                </a:schemeClr>
              </a:solidFill>
            </a:endParaRPr>
          </a:p>
          <a:p>
            <a:pPr>
              <a:defRPr/>
            </a:pPr>
            <a:r>
              <a:rPr lang="es-CO" sz="1600" dirty="0">
                <a:solidFill>
                  <a:schemeClr val="accent6">
                    <a:lumMod val="50000"/>
                  </a:schemeClr>
                </a:solidFill>
              </a:rPr>
              <a:t>  </a:t>
            </a:r>
          </a:p>
          <a:p>
            <a:pPr algn="just">
              <a:defRPr/>
            </a:pPr>
            <a:endParaRPr lang="es-CO" sz="1600" dirty="0">
              <a:solidFill>
                <a:schemeClr val="accent6">
                  <a:lumMod val="50000"/>
                </a:schemeClr>
              </a:solidFill>
            </a:endParaRPr>
          </a:p>
          <a:p>
            <a:pPr algn="just">
              <a:defRPr/>
            </a:pPr>
            <a:r>
              <a:rPr lang="es-CO" sz="1600" dirty="0">
                <a:solidFill>
                  <a:schemeClr val="accent6">
                    <a:lumMod val="50000"/>
                  </a:schemeClr>
                </a:solidFill>
              </a:rPr>
              <a:t>La facturación tradicional consiste en la toma de lecturas de forma manual mediante libretín por cada lector, para luego ser entregado y digitalizado por el personal a cargo del ingreso de la información, en el Sistema de Información Eléctrico Comercial (SIEC).</a:t>
            </a:r>
          </a:p>
          <a:p>
            <a:pPr algn="just">
              <a:defRPr/>
            </a:pPr>
            <a:endParaRPr lang="es-CO" sz="1600" dirty="0">
              <a:solidFill>
                <a:schemeClr val="accent6">
                  <a:lumMod val="50000"/>
                </a:schemeClr>
              </a:solidFill>
            </a:endParaRPr>
          </a:p>
          <a:p>
            <a:pPr algn="just">
              <a:defRPr/>
            </a:pPr>
            <a:r>
              <a:rPr lang="es-CO" sz="1600" dirty="0">
                <a:solidFill>
                  <a:schemeClr val="accent6">
                    <a:lumMod val="50000"/>
                  </a:schemeClr>
                </a:solidFill>
              </a:rPr>
              <a:t>A continuación se realiza una crítica a la facturación, de acuerdo a los parámetros ingresados en el software de facturación, hasta llegar a la generación y entrega de la factura al usuario final. </a:t>
            </a:r>
            <a:r>
              <a:rPr lang="es-ES" sz="1600" dirty="0"/>
              <a:t> </a:t>
            </a:r>
          </a:p>
          <a:p>
            <a:pPr>
              <a:defRPr/>
            </a:pPr>
            <a:r>
              <a:rPr lang="es-ES" sz="1600" dirty="0"/>
              <a:t> </a:t>
            </a:r>
          </a:p>
          <a:p>
            <a:pPr>
              <a:defRPr/>
            </a:pPr>
            <a:r>
              <a:rPr lang="es-ES" sz="1600" dirty="0"/>
              <a:t> </a:t>
            </a:r>
          </a:p>
          <a:p>
            <a:pPr>
              <a:defRPr/>
            </a:pPr>
            <a:r>
              <a:rPr lang="es-ES" sz="1600" dirty="0"/>
              <a:t> </a:t>
            </a:r>
          </a:p>
          <a:p>
            <a:pPr>
              <a:defRPr/>
            </a:pPr>
            <a:r>
              <a:rPr lang="es-ES" sz="1600" dirty="0"/>
              <a:t>	 </a:t>
            </a:r>
          </a:p>
          <a:p>
            <a:pPr>
              <a:defRPr/>
            </a:pPr>
            <a:r>
              <a:rPr lang="es-CO" sz="1600" dirty="0"/>
              <a:t> </a:t>
            </a:r>
            <a:endParaRPr lang="es-ES" sz="1600" dirty="0"/>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CO" sz="1600" dirty="0">
              <a:latin typeface="Calibri" pitchFamily="34" charset="0"/>
            </a:endParaRPr>
          </a:p>
        </p:txBody>
      </p:sp>
      <p:pic>
        <p:nvPicPr>
          <p:cNvPr id="3085" name="Picture 31"/>
          <p:cNvPicPr>
            <a:picLocks noChangeAspect="1" noChangeArrowheads="1"/>
          </p:cNvPicPr>
          <p:nvPr/>
        </p:nvPicPr>
        <p:blipFill>
          <a:blip r:embed="rId9"/>
          <a:srcRect/>
          <a:stretch>
            <a:fillRect/>
          </a:stretch>
        </p:blipFill>
        <p:spPr bwMode="auto">
          <a:xfrm>
            <a:off x="1928813" y="4714875"/>
            <a:ext cx="1470025"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ubtítulo"/>
          <p:cNvSpPr>
            <a:spLocks noGrp="1"/>
          </p:cNvSpPr>
          <p:nvPr/>
        </p:nvSpPr>
        <p:spPr bwMode="auto">
          <a:xfrm>
            <a:off x="4572000" y="500063"/>
            <a:ext cx="4500563" cy="6215062"/>
          </a:xfrm>
          <a:prstGeom prst="rect">
            <a:avLst/>
          </a:prstGeom>
          <a:noFill/>
          <a:ln w="9525">
            <a:noFill/>
            <a:miter lim="800000"/>
            <a:headEnd/>
            <a:tailEnd/>
          </a:ln>
        </p:spPr>
        <p:txBody>
          <a:bodyPr/>
          <a:lstStyle/>
          <a:p>
            <a:pPr algn="ctr">
              <a:defRPr/>
            </a:pPr>
            <a:r>
              <a:rPr lang="es-CO" sz="1600" b="1" dirty="0"/>
              <a:t>VENTAJAS FACTURACION EN SITIO</a:t>
            </a:r>
            <a:endParaRPr lang="es-ES" sz="1600" dirty="0"/>
          </a:p>
          <a:p>
            <a:pPr>
              <a:defRPr/>
            </a:pPr>
            <a:r>
              <a:rPr lang="es-CO" sz="1600" dirty="0"/>
              <a:t>  </a:t>
            </a:r>
          </a:p>
          <a:p>
            <a:pPr algn="just">
              <a:defRPr/>
            </a:pPr>
            <a:endParaRPr lang="es-CO" sz="1600" dirty="0"/>
          </a:p>
          <a:p>
            <a:pPr marL="174625" indent="-174625">
              <a:defRPr/>
            </a:pPr>
            <a:r>
              <a:rPr lang="es-MX" sz="1600" dirty="0"/>
              <a:t>1. Proceso con menor duración (la tercera parte de la facturación tradicional).</a:t>
            </a:r>
          </a:p>
          <a:p>
            <a:pPr marL="174625" indent="-174625">
              <a:defRPr/>
            </a:pPr>
            <a:endParaRPr lang="es-CO" sz="1600" dirty="0"/>
          </a:p>
          <a:p>
            <a:pPr marL="174625" indent="-174625">
              <a:defRPr/>
            </a:pPr>
            <a:r>
              <a:rPr lang="es-MX" sz="1600" dirty="0"/>
              <a:t>2. Menor Índice de  rotación de recaudo (10 días).</a:t>
            </a:r>
          </a:p>
          <a:p>
            <a:pPr>
              <a:defRPr/>
            </a:pPr>
            <a:endParaRPr lang="es-CO" sz="1600" dirty="0"/>
          </a:p>
          <a:p>
            <a:pPr marL="174625" indent="-174625">
              <a:defRPr/>
            </a:pPr>
            <a:r>
              <a:rPr lang="es-MX" sz="1600" dirty="0"/>
              <a:t>3. Se empieza a recaudar desde el primer día de inicio del proceso.</a:t>
            </a:r>
          </a:p>
          <a:p>
            <a:pPr>
              <a:defRPr/>
            </a:pPr>
            <a:endParaRPr lang="es-CO" sz="1600" dirty="0"/>
          </a:p>
          <a:p>
            <a:pPr>
              <a:defRPr/>
            </a:pPr>
            <a:r>
              <a:rPr lang="es-MX" sz="1600" dirty="0"/>
              <a:t>4. Mínima manipulación de la información.</a:t>
            </a:r>
            <a:endParaRPr lang="es-CO" sz="1600" dirty="0"/>
          </a:p>
          <a:p>
            <a:pPr>
              <a:defRPr/>
            </a:pPr>
            <a:endParaRPr lang="es-MX" sz="1600" dirty="0"/>
          </a:p>
          <a:p>
            <a:pPr>
              <a:defRPr/>
            </a:pPr>
            <a:r>
              <a:rPr lang="es-MX" sz="1600" dirty="0"/>
              <a:t>5. Menor probabilidad de error.</a:t>
            </a:r>
          </a:p>
          <a:p>
            <a:pPr>
              <a:defRPr/>
            </a:pPr>
            <a:endParaRPr lang="es-CO" sz="1600" dirty="0"/>
          </a:p>
          <a:p>
            <a:pPr>
              <a:defRPr/>
            </a:pPr>
            <a:r>
              <a:rPr lang="es-MX" sz="1600" dirty="0"/>
              <a:t>6. Disminución índices de reclamos.</a:t>
            </a:r>
          </a:p>
          <a:p>
            <a:pPr>
              <a:defRPr/>
            </a:pPr>
            <a:endParaRPr lang="es-CO" sz="1600" dirty="0"/>
          </a:p>
          <a:p>
            <a:pPr>
              <a:defRPr/>
            </a:pPr>
            <a:r>
              <a:rPr lang="es-MX" sz="1600" dirty="0"/>
              <a:t>7. Tecnología más eficiente.</a:t>
            </a:r>
          </a:p>
          <a:p>
            <a:pPr>
              <a:defRPr/>
            </a:pPr>
            <a:endParaRPr lang="es-CO" sz="1600" dirty="0"/>
          </a:p>
          <a:p>
            <a:pPr marL="174625" indent="-174625">
              <a:defRPr/>
            </a:pPr>
            <a:r>
              <a:rPr lang="es-MX" sz="1600" dirty="0"/>
              <a:t>8. Se puede establecer con certeza el momento de toma de lectura.</a:t>
            </a:r>
          </a:p>
          <a:p>
            <a:pPr>
              <a:defRPr/>
            </a:pPr>
            <a:endParaRPr lang="es-CO" sz="1600" dirty="0"/>
          </a:p>
          <a:p>
            <a:pPr marL="174625" indent="-174625">
              <a:defRPr/>
            </a:pPr>
            <a:r>
              <a:rPr lang="es-MX" sz="1600" dirty="0"/>
              <a:t>9. Se interactúa con el cliente en el momento de la liquidación de la factura.</a:t>
            </a:r>
            <a:r>
              <a:rPr lang="es-ES" sz="1600" dirty="0"/>
              <a:t> </a:t>
            </a:r>
          </a:p>
          <a:p>
            <a:pPr>
              <a:defRPr/>
            </a:pPr>
            <a:r>
              <a:rPr lang="es-ES" sz="1600" dirty="0"/>
              <a:t> </a:t>
            </a:r>
          </a:p>
          <a:p>
            <a:pPr>
              <a:defRPr/>
            </a:pPr>
            <a:r>
              <a:rPr lang="es-ES" sz="1600" dirty="0"/>
              <a:t> </a:t>
            </a:r>
          </a:p>
          <a:p>
            <a:pPr>
              <a:defRPr/>
            </a:pPr>
            <a:r>
              <a:rPr lang="es-ES" sz="1600" dirty="0"/>
              <a:t> </a:t>
            </a:r>
          </a:p>
          <a:p>
            <a:pPr>
              <a:defRPr/>
            </a:pPr>
            <a:r>
              <a:rPr lang="es-ES" sz="1600" dirty="0"/>
              <a:t>	 </a:t>
            </a:r>
          </a:p>
          <a:p>
            <a:pPr>
              <a:defRPr/>
            </a:pPr>
            <a:r>
              <a:rPr lang="es-CO" sz="1600" dirty="0"/>
              <a:t> </a:t>
            </a:r>
            <a:endParaRPr lang="es-ES" sz="1600" dirty="0"/>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CO" sz="1600" dirty="0">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2" y="142852"/>
            <a:ext cx="982662" cy="1225550"/>
          </a:xfrm>
          <a:prstGeom prst="rect">
            <a:avLst/>
          </a:prstGeom>
          <a:ln>
            <a:noFill/>
          </a:ln>
          <a:effectLst>
            <a:softEdge rad="112500"/>
          </a:effectLst>
        </p:spPr>
      </p:pic>
      <p:pic>
        <p:nvPicPr>
          <p:cNvPr id="6"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
        <p:nvSpPr>
          <p:cNvPr id="13" name="3 Subtítulo"/>
          <p:cNvSpPr>
            <a:spLocks noGrp="1"/>
          </p:cNvSpPr>
          <p:nvPr/>
        </p:nvSpPr>
        <p:spPr bwMode="auto">
          <a:xfrm>
            <a:off x="857224" y="500042"/>
            <a:ext cx="3714750" cy="2320925"/>
          </a:xfrm>
          <a:prstGeom prst="rect">
            <a:avLst/>
          </a:prstGeom>
          <a:noFill/>
          <a:ln w="9525">
            <a:noFill/>
            <a:miter lim="800000"/>
            <a:headEnd/>
            <a:tailEnd/>
          </a:ln>
        </p:spPr>
        <p:txBody>
          <a:bodyPr/>
          <a:lstStyle/>
          <a:p>
            <a:pPr algn="ctr">
              <a:defRPr/>
            </a:pPr>
            <a:r>
              <a:rPr lang="es-CO" sz="1600" b="1" dirty="0">
                <a:solidFill>
                  <a:schemeClr val="accent6">
                    <a:lumMod val="50000"/>
                  </a:schemeClr>
                </a:solidFill>
              </a:rPr>
              <a:t>VENTAJAS  FACTURACION TRADICIONAL</a:t>
            </a:r>
            <a:endParaRPr lang="es-ES" sz="1600" dirty="0">
              <a:solidFill>
                <a:schemeClr val="accent6">
                  <a:lumMod val="50000"/>
                </a:schemeClr>
              </a:solidFill>
            </a:endParaRPr>
          </a:p>
          <a:p>
            <a:pPr>
              <a:defRPr/>
            </a:pPr>
            <a:r>
              <a:rPr lang="es-CO" sz="1600" dirty="0">
                <a:solidFill>
                  <a:schemeClr val="accent6">
                    <a:lumMod val="50000"/>
                  </a:schemeClr>
                </a:solidFill>
              </a:rPr>
              <a:t>  </a:t>
            </a:r>
          </a:p>
          <a:p>
            <a:pPr>
              <a:defRPr/>
            </a:pPr>
            <a:endParaRPr lang="es-MX" sz="1600" dirty="0" smtClean="0">
              <a:solidFill>
                <a:schemeClr val="accent6">
                  <a:lumMod val="50000"/>
                </a:schemeClr>
              </a:solidFill>
            </a:endParaRPr>
          </a:p>
          <a:p>
            <a:pPr>
              <a:defRPr/>
            </a:pPr>
            <a:r>
              <a:rPr lang="es-MX" sz="1600" dirty="0" smtClean="0">
                <a:solidFill>
                  <a:schemeClr val="accent6">
                    <a:lumMod val="50000"/>
                  </a:schemeClr>
                </a:solidFill>
              </a:rPr>
              <a:t>1</a:t>
            </a:r>
            <a:r>
              <a:rPr lang="es-MX" sz="1600" dirty="0">
                <a:solidFill>
                  <a:schemeClr val="accent6">
                    <a:lumMod val="50000"/>
                  </a:schemeClr>
                </a:solidFill>
              </a:rPr>
              <a:t>. Menor costo de implementación.</a:t>
            </a:r>
          </a:p>
          <a:p>
            <a:pPr>
              <a:defRPr/>
            </a:pPr>
            <a:endParaRPr lang="es-CO" sz="1600" dirty="0">
              <a:solidFill>
                <a:schemeClr val="accent6">
                  <a:lumMod val="50000"/>
                </a:schemeClr>
              </a:solidFill>
            </a:endParaRPr>
          </a:p>
          <a:p>
            <a:pPr>
              <a:defRPr/>
            </a:pPr>
            <a:r>
              <a:rPr lang="es-MX" sz="1600" dirty="0">
                <a:solidFill>
                  <a:schemeClr val="accent6">
                    <a:lumMod val="50000"/>
                  </a:schemeClr>
                </a:solidFill>
              </a:rPr>
              <a:t>2. Mayor flexibilidad en la contratación.</a:t>
            </a:r>
          </a:p>
          <a:p>
            <a:pPr>
              <a:defRPr/>
            </a:pPr>
            <a:endParaRPr lang="es-CO" sz="1600" dirty="0">
              <a:solidFill>
                <a:schemeClr val="accent6">
                  <a:lumMod val="50000"/>
                </a:schemeClr>
              </a:solidFill>
            </a:endParaRPr>
          </a:p>
          <a:p>
            <a:pPr marL="174625" indent="-174625">
              <a:defRPr/>
            </a:pPr>
            <a:r>
              <a:rPr lang="es-MX" sz="1600" dirty="0">
                <a:solidFill>
                  <a:schemeClr val="accent6">
                    <a:lumMod val="50000"/>
                  </a:schemeClr>
                </a:solidFill>
              </a:rPr>
              <a:t>3. Mayor experiencia en el desarrollo de este proceso.</a:t>
            </a:r>
            <a:endParaRPr lang="es-ES" sz="1600" dirty="0">
              <a:solidFill>
                <a:schemeClr val="accent6">
                  <a:lumMod val="50000"/>
                </a:schemeClr>
              </a:solidFill>
            </a:endParaRPr>
          </a:p>
          <a:p>
            <a:pPr>
              <a:defRPr/>
            </a:pPr>
            <a:r>
              <a:rPr lang="es-ES" sz="1600" dirty="0"/>
              <a:t> </a:t>
            </a:r>
          </a:p>
          <a:p>
            <a:pPr>
              <a:defRPr/>
            </a:pPr>
            <a:r>
              <a:rPr lang="es-ES" sz="1600" dirty="0"/>
              <a:t> </a:t>
            </a:r>
          </a:p>
          <a:p>
            <a:pPr>
              <a:defRPr/>
            </a:pPr>
            <a:r>
              <a:rPr lang="es-ES" sz="1600" dirty="0"/>
              <a:t> </a:t>
            </a:r>
          </a:p>
          <a:p>
            <a:pPr>
              <a:defRPr/>
            </a:pPr>
            <a:r>
              <a:rPr lang="es-ES" sz="1600" dirty="0"/>
              <a:t> </a:t>
            </a:r>
          </a:p>
          <a:p>
            <a:pPr>
              <a:defRPr/>
            </a:pPr>
            <a:r>
              <a:rPr lang="es-ES" sz="1600" dirty="0"/>
              <a:t>	 </a:t>
            </a:r>
          </a:p>
          <a:p>
            <a:pPr>
              <a:defRPr/>
            </a:pPr>
            <a:r>
              <a:rPr lang="es-CO" sz="1600" dirty="0"/>
              <a:t> </a:t>
            </a:r>
            <a:endParaRPr lang="es-ES" sz="1600" dirty="0"/>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CO" sz="16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ubtítulo"/>
          <p:cNvSpPr>
            <a:spLocks noGrp="1"/>
          </p:cNvSpPr>
          <p:nvPr/>
        </p:nvSpPr>
        <p:spPr bwMode="auto">
          <a:xfrm>
            <a:off x="5000625" y="500063"/>
            <a:ext cx="4071938" cy="3143250"/>
          </a:xfrm>
          <a:prstGeom prst="rect">
            <a:avLst/>
          </a:prstGeom>
          <a:noFill/>
          <a:ln w="9525">
            <a:noFill/>
            <a:miter lim="800000"/>
            <a:headEnd/>
            <a:tailEnd/>
          </a:ln>
        </p:spPr>
        <p:txBody>
          <a:bodyPr/>
          <a:lstStyle/>
          <a:p>
            <a:pPr algn="ctr">
              <a:defRPr/>
            </a:pPr>
            <a:r>
              <a:rPr lang="es-CO" sz="1600" b="1" dirty="0"/>
              <a:t>DESVENTAJAS  FACTURACION</a:t>
            </a:r>
          </a:p>
          <a:p>
            <a:pPr algn="ctr">
              <a:defRPr/>
            </a:pPr>
            <a:r>
              <a:rPr lang="es-CO" sz="1600" b="1" dirty="0"/>
              <a:t>EN SITIO</a:t>
            </a:r>
            <a:endParaRPr lang="es-ES" sz="1600" dirty="0"/>
          </a:p>
          <a:p>
            <a:pPr>
              <a:defRPr/>
            </a:pPr>
            <a:r>
              <a:rPr lang="es-CO" sz="1600" dirty="0"/>
              <a:t>  </a:t>
            </a:r>
          </a:p>
          <a:p>
            <a:pPr algn="just">
              <a:defRPr/>
            </a:pPr>
            <a:endParaRPr lang="es-CO" sz="1600" dirty="0"/>
          </a:p>
          <a:p>
            <a:pPr algn="just">
              <a:defRPr/>
            </a:pPr>
            <a:endParaRPr lang="es-CO" sz="1600" dirty="0"/>
          </a:p>
          <a:p>
            <a:pPr>
              <a:defRPr/>
            </a:pPr>
            <a:r>
              <a:rPr lang="es-MX" sz="1600" dirty="0"/>
              <a:t>1. Mayor costo de implementación.</a:t>
            </a:r>
          </a:p>
          <a:p>
            <a:pPr>
              <a:defRPr/>
            </a:pPr>
            <a:endParaRPr lang="es-CO" sz="1600" dirty="0"/>
          </a:p>
          <a:p>
            <a:pPr marL="174625" indent="-174625">
              <a:defRPr/>
            </a:pPr>
            <a:r>
              <a:rPr lang="es-MX" sz="1600" dirty="0"/>
              <a:t>2. Menor flexibilidad en la contratación porque a mayor tiempo menor precio.</a:t>
            </a:r>
          </a:p>
          <a:p>
            <a:pPr>
              <a:defRPr/>
            </a:pPr>
            <a:endParaRPr lang="es-CO" sz="1600" dirty="0"/>
          </a:p>
          <a:p>
            <a:pPr marL="174625" indent="-174625">
              <a:defRPr/>
            </a:pPr>
            <a:r>
              <a:rPr lang="es-MX" sz="1600" dirty="0"/>
              <a:t>3. Menor experiencia en el desarrollo de este proceso.</a:t>
            </a:r>
            <a:endParaRPr lang="es-ES" sz="1600" dirty="0"/>
          </a:p>
          <a:p>
            <a:pPr>
              <a:defRPr/>
            </a:pPr>
            <a:r>
              <a:rPr lang="es-ES" sz="1600" dirty="0"/>
              <a:t>	 </a:t>
            </a:r>
          </a:p>
          <a:p>
            <a:pPr>
              <a:defRPr/>
            </a:pPr>
            <a:r>
              <a:rPr lang="es-CO" sz="1600" dirty="0"/>
              <a:t> </a:t>
            </a:r>
            <a:endParaRPr lang="es-ES" sz="1600" dirty="0"/>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CO" sz="1600" dirty="0">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2" y="142852"/>
            <a:ext cx="982662" cy="1225550"/>
          </a:xfrm>
          <a:prstGeom prst="rect">
            <a:avLst/>
          </a:prstGeom>
          <a:ln>
            <a:noFill/>
          </a:ln>
          <a:effectLst>
            <a:softEdge rad="112500"/>
          </a:effectLst>
        </p:spPr>
      </p:pic>
      <p:pic>
        <p:nvPicPr>
          <p:cNvPr id="6"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
        <p:nvSpPr>
          <p:cNvPr id="13" name="3 Subtítulo"/>
          <p:cNvSpPr>
            <a:spLocks noGrp="1"/>
          </p:cNvSpPr>
          <p:nvPr/>
        </p:nvSpPr>
        <p:spPr bwMode="auto">
          <a:xfrm>
            <a:off x="500063" y="500063"/>
            <a:ext cx="4071937" cy="5072062"/>
          </a:xfrm>
          <a:prstGeom prst="rect">
            <a:avLst/>
          </a:prstGeom>
          <a:noFill/>
          <a:ln w="9525">
            <a:noFill/>
            <a:miter lim="800000"/>
            <a:headEnd/>
            <a:tailEnd/>
          </a:ln>
        </p:spPr>
        <p:txBody>
          <a:bodyPr/>
          <a:lstStyle/>
          <a:p>
            <a:pPr algn="ctr">
              <a:defRPr/>
            </a:pPr>
            <a:r>
              <a:rPr lang="es-CO" sz="1600" b="1" dirty="0">
                <a:solidFill>
                  <a:schemeClr val="accent6">
                    <a:lumMod val="50000"/>
                  </a:schemeClr>
                </a:solidFill>
              </a:rPr>
              <a:t>DESVENTAJAS  FACTURACION TRADICIONAL</a:t>
            </a:r>
            <a:endParaRPr lang="es-ES" sz="1600" dirty="0">
              <a:solidFill>
                <a:schemeClr val="accent6">
                  <a:lumMod val="50000"/>
                </a:schemeClr>
              </a:solidFill>
            </a:endParaRPr>
          </a:p>
          <a:p>
            <a:pPr>
              <a:defRPr/>
            </a:pPr>
            <a:r>
              <a:rPr lang="es-CO" sz="1600" dirty="0">
                <a:solidFill>
                  <a:schemeClr val="accent6">
                    <a:lumMod val="50000"/>
                  </a:schemeClr>
                </a:solidFill>
              </a:rPr>
              <a:t>  </a:t>
            </a:r>
          </a:p>
          <a:p>
            <a:pPr>
              <a:defRPr/>
            </a:pPr>
            <a:endParaRPr lang="es-CO" sz="1600" dirty="0">
              <a:solidFill>
                <a:schemeClr val="accent6">
                  <a:lumMod val="50000"/>
                </a:schemeClr>
              </a:solidFill>
            </a:endParaRPr>
          </a:p>
          <a:p>
            <a:pPr>
              <a:defRPr/>
            </a:pPr>
            <a:endParaRPr lang="es-CO" sz="1600" dirty="0">
              <a:solidFill>
                <a:schemeClr val="accent6">
                  <a:lumMod val="50000"/>
                </a:schemeClr>
              </a:solidFill>
            </a:endParaRPr>
          </a:p>
          <a:p>
            <a:pPr>
              <a:defRPr/>
            </a:pPr>
            <a:r>
              <a:rPr lang="es-MX" sz="1600" dirty="0">
                <a:solidFill>
                  <a:schemeClr val="accent6">
                    <a:lumMod val="50000"/>
                  </a:schemeClr>
                </a:solidFill>
              </a:rPr>
              <a:t>1. Proceso con mayor duración.</a:t>
            </a:r>
          </a:p>
          <a:p>
            <a:pPr>
              <a:defRPr/>
            </a:pPr>
            <a:endParaRPr lang="es-CO" sz="1600" dirty="0">
              <a:solidFill>
                <a:schemeClr val="accent6">
                  <a:lumMod val="50000"/>
                </a:schemeClr>
              </a:solidFill>
            </a:endParaRPr>
          </a:p>
          <a:p>
            <a:pPr marL="174625" indent="-174625">
              <a:defRPr/>
            </a:pPr>
            <a:r>
              <a:rPr lang="es-MX" sz="1600" dirty="0">
                <a:solidFill>
                  <a:schemeClr val="accent6">
                    <a:lumMod val="50000"/>
                  </a:schemeClr>
                </a:solidFill>
              </a:rPr>
              <a:t>2. Mayor Índice de  rotación de recaudo (22días).</a:t>
            </a:r>
          </a:p>
          <a:p>
            <a:pPr>
              <a:defRPr/>
            </a:pPr>
            <a:endParaRPr lang="es-CO" sz="1600" dirty="0">
              <a:solidFill>
                <a:schemeClr val="accent6">
                  <a:lumMod val="50000"/>
                </a:schemeClr>
              </a:solidFill>
            </a:endParaRPr>
          </a:p>
          <a:p>
            <a:pPr>
              <a:defRPr/>
            </a:pPr>
            <a:r>
              <a:rPr lang="es-MX" sz="1600" dirty="0">
                <a:solidFill>
                  <a:schemeClr val="accent6">
                    <a:lumMod val="50000"/>
                  </a:schemeClr>
                </a:solidFill>
              </a:rPr>
              <a:t>3. Mayor manipulación de la información.</a:t>
            </a:r>
          </a:p>
          <a:p>
            <a:pPr>
              <a:defRPr/>
            </a:pPr>
            <a:endParaRPr lang="es-CO" sz="1600" dirty="0">
              <a:solidFill>
                <a:schemeClr val="accent6">
                  <a:lumMod val="50000"/>
                </a:schemeClr>
              </a:solidFill>
            </a:endParaRPr>
          </a:p>
          <a:p>
            <a:pPr>
              <a:defRPr/>
            </a:pPr>
            <a:r>
              <a:rPr lang="es-MX" sz="1600" dirty="0">
                <a:solidFill>
                  <a:schemeClr val="accent6">
                    <a:lumMod val="50000"/>
                  </a:schemeClr>
                </a:solidFill>
              </a:rPr>
              <a:t>4. Mayor probabilidad de error.</a:t>
            </a:r>
          </a:p>
          <a:p>
            <a:pPr>
              <a:defRPr/>
            </a:pPr>
            <a:endParaRPr lang="es-CO" sz="1600" dirty="0">
              <a:solidFill>
                <a:schemeClr val="accent6">
                  <a:lumMod val="50000"/>
                </a:schemeClr>
              </a:solidFill>
            </a:endParaRPr>
          </a:p>
          <a:p>
            <a:pPr>
              <a:defRPr/>
            </a:pPr>
            <a:r>
              <a:rPr lang="es-MX" sz="1600" dirty="0">
                <a:solidFill>
                  <a:schemeClr val="accent6">
                    <a:lumMod val="50000"/>
                  </a:schemeClr>
                </a:solidFill>
              </a:rPr>
              <a:t>5. Mayor índice de reclamos.</a:t>
            </a:r>
            <a:endParaRPr lang="es-CO" sz="1600" dirty="0">
              <a:solidFill>
                <a:schemeClr val="accent6">
                  <a:lumMod val="50000"/>
                </a:schemeClr>
              </a:solidFill>
            </a:endParaRPr>
          </a:p>
          <a:p>
            <a:pPr>
              <a:defRPr/>
            </a:pPr>
            <a:endParaRPr lang="es-MX" sz="1600" dirty="0">
              <a:solidFill>
                <a:schemeClr val="accent6">
                  <a:lumMod val="50000"/>
                </a:schemeClr>
              </a:solidFill>
            </a:endParaRPr>
          </a:p>
          <a:p>
            <a:pPr>
              <a:defRPr/>
            </a:pPr>
            <a:r>
              <a:rPr lang="es-MX" sz="1600" dirty="0">
                <a:solidFill>
                  <a:schemeClr val="accent6">
                    <a:lumMod val="50000"/>
                  </a:schemeClr>
                </a:solidFill>
              </a:rPr>
              <a:t>6. Tecnología menos eficiente.</a:t>
            </a:r>
          </a:p>
          <a:p>
            <a:pPr>
              <a:defRPr/>
            </a:pPr>
            <a:endParaRPr lang="es-CO" sz="1600" dirty="0">
              <a:solidFill>
                <a:schemeClr val="accent6">
                  <a:lumMod val="50000"/>
                </a:schemeClr>
              </a:solidFill>
            </a:endParaRPr>
          </a:p>
          <a:p>
            <a:pPr marL="174625" indent="-174625">
              <a:defRPr/>
            </a:pPr>
            <a:r>
              <a:rPr lang="es-MX" sz="1600" dirty="0">
                <a:solidFill>
                  <a:schemeClr val="accent6">
                    <a:lumMod val="50000"/>
                  </a:schemeClr>
                </a:solidFill>
              </a:rPr>
              <a:t>7. No se puede  determinar con certeza el momento de la toma de lectura.</a:t>
            </a:r>
            <a:endParaRPr lang="es-CO" sz="1600" dirty="0">
              <a:solidFill>
                <a:schemeClr val="accent6">
                  <a:lumMod val="50000"/>
                </a:schemeClr>
              </a:solidFill>
            </a:endParaRPr>
          </a:p>
          <a:p>
            <a:pPr marL="174625" indent="-174625">
              <a:defRPr/>
            </a:pPr>
            <a:endParaRPr lang="es-ES" sz="1600" dirty="0"/>
          </a:p>
          <a:p>
            <a:pPr>
              <a:defRPr/>
            </a:pPr>
            <a:r>
              <a:rPr lang="es-ES" sz="1600" dirty="0"/>
              <a:t> </a:t>
            </a:r>
          </a:p>
          <a:p>
            <a:pPr>
              <a:defRPr/>
            </a:pPr>
            <a:r>
              <a:rPr lang="es-ES" sz="1600" dirty="0"/>
              <a:t> </a:t>
            </a:r>
          </a:p>
          <a:p>
            <a:pPr>
              <a:defRPr/>
            </a:pPr>
            <a:r>
              <a:rPr lang="es-ES" sz="1600" dirty="0"/>
              <a:t> </a:t>
            </a:r>
          </a:p>
          <a:p>
            <a:pPr>
              <a:defRPr/>
            </a:pPr>
            <a:r>
              <a:rPr lang="es-ES" sz="1600" dirty="0"/>
              <a:t> </a:t>
            </a:r>
          </a:p>
          <a:p>
            <a:pPr>
              <a:defRPr/>
            </a:pPr>
            <a:r>
              <a:rPr lang="es-ES" sz="1600" dirty="0"/>
              <a:t>	 </a:t>
            </a:r>
          </a:p>
          <a:p>
            <a:pPr>
              <a:defRPr/>
            </a:pPr>
            <a:r>
              <a:rPr lang="es-CO" sz="1600" dirty="0"/>
              <a:t> </a:t>
            </a:r>
            <a:endParaRPr lang="es-ES" sz="1600" dirty="0"/>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ES" sz="1600" dirty="0">
              <a:latin typeface="Calibri" pitchFamily="34" charset="0"/>
            </a:endParaRPr>
          </a:p>
          <a:p>
            <a:pPr algn="just" eaLnBrk="0" hangingPunct="0">
              <a:spcBef>
                <a:spcPct val="20000"/>
              </a:spcBef>
              <a:buFont typeface="Arial" charset="0"/>
              <a:buNone/>
              <a:defRPr/>
            </a:pPr>
            <a:endParaRPr lang="es-CO" sz="1600"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Subtítulo"/>
          <p:cNvSpPr>
            <a:spLocks noGrp="1"/>
          </p:cNvSpPr>
          <p:nvPr/>
        </p:nvSpPr>
        <p:spPr bwMode="auto">
          <a:xfrm>
            <a:off x="892175" y="214313"/>
            <a:ext cx="7359650" cy="3571875"/>
          </a:xfrm>
          <a:prstGeom prst="rect">
            <a:avLst/>
          </a:prstGeom>
          <a:noFill/>
          <a:ln w="9525">
            <a:noFill/>
            <a:miter lim="800000"/>
            <a:headEnd/>
            <a:tailEnd/>
          </a:ln>
        </p:spPr>
        <p:txBody>
          <a:bodyPr/>
          <a:lstStyle/>
          <a:p>
            <a:pPr algn="ctr"/>
            <a:r>
              <a:rPr lang="es-CO" sz="1600" b="1"/>
              <a:t>NUEVO PROYECTO DE FACTURACION EN SITIO</a:t>
            </a:r>
            <a:endParaRPr lang="es-ES" sz="1600"/>
          </a:p>
          <a:p>
            <a:endParaRPr lang="es-CO" sz="1600"/>
          </a:p>
          <a:p>
            <a:endParaRPr lang="es-CO" sz="1600"/>
          </a:p>
          <a:p>
            <a:pPr algn="just"/>
            <a:r>
              <a:rPr lang="es-CO" sz="1600"/>
              <a:t>En el proceso actual para la contratación de facturación en sitio, se tendrá en cuenta  algunos servicios adicionales que nos ofrece la tecnología, con el fin de mejorar las actividades que se desarrollan en el proceso de facturación y recaudo del servicio de energía eléctrica a los usuarios finales de la ELECTRIFICADORA DEL CAQUETA S.A. E.S.P. </a:t>
            </a:r>
            <a:endParaRPr lang="es-ES" sz="1600"/>
          </a:p>
          <a:p>
            <a:pPr algn="just"/>
            <a:endParaRPr lang="es-CO" sz="1600"/>
          </a:p>
          <a:p>
            <a:pPr algn="just"/>
            <a:r>
              <a:rPr lang="es-CO" sz="1600"/>
              <a:t>La propuesta consiste en realizar la facturación en sitio, que permita la comunicación mediante redes locales (WI-FI) o redes celulares (GPRS/GSM), </a:t>
            </a:r>
            <a:r>
              <a:rPr lang="es-ES" sz="1600"/>
              <a:t>enviando datos de toma de lecturas en tiempo real, mediante dispositivos que tienen la capacidad de realizar la interfaz de comunicación entre el software de facturación en sitio y la base de datos del SIEC.</a:t>
            </a: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ES" sz="1600">
              <a:latin typeface="Calibri" pitchFamily="34" charset="0"/>
            </a:endParaRPr>
          </a:p>
          <a:p>
            <a:pPr algn="just" eaLnBrk="0" hangingPunct="0">
              <a:spcBef>
                <a:spcPct val="20000"/>
              </a:spcBef>
              <a:buFont typeface="Arial" charset="0"/>
              <a:buNone/>
            </a:pPr>
            <a:endParaRPr lang="es-CO" sz="1600">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2" y="142852"/>
            <a:ext cx="982662" cy="1225550"/>
          </a:xfrm>
          <a:prstGeom prst="rect">
            <a:avLst/>
          </a:prstGeom>
          <a:ln>
            <a:noFill/>
          </a:ln>
          <a:effectLst>
            <a:softEdge rad="112500"/>
          </a:effectLst>
        </p:spPr>
      </p:pic>
      <p:pic>
        <p:nvPicPr>
          <p:cNvPr id="6"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
        <p:nvSpPr>
          <p:cNvPr id="6150" name="3 Subtítulo"/>
          <p:cNvSpPr txBox="1">
            <a:spLocks/>
          </p:cNvSpPr>
          <p:nvPr/>
        </p:nvSpPr>
        <p:spPr bwMode="auto">
          <a:xfrm>
            <a:off x="3429000" y="3857625"/>
            <a:ext cx="2500313" cy="357188"/>
          </a:xfrm>
          <a:prstGeom prst="rect">
            <a:avLst/>
          </a:prstGeom>
          <a:noFill/>
          <a:ln w="9525">
            <a:noFill/>
            <a:miter lim="800000"/>
            <a:headEnd/>
            <a:tailEnd/>
          </a:ln>
        </p:spPr>
        <p:txBody>
          <a:bodyPr/>
          <a:lstStyle/>
          <a:p>
            <a:r>
              <a:rPr lang="es-CO" sz="1600" b="1"/>
              <a:t>DIAGRAMA GENERAL</a:t>
            </a:r>
            <a:endParaRPr lang="es-ES" sz="1600"/>
          </a:p>
        </p:txBody>
      </p:sp>
      <p:pic>
        <p:nvPicPr>
          <p:cNvPr id="6151" name="Imagen 1"/>
          <p:cNvPicPr>
            <a:picLocks noChangeAspect="1" noChangeArrowheads="1"/>
          </p:cNvPicPr>
          <p:nvPr/>
        </p:nvPicPr>
        <p:blipFill>
          <a:blip r:embed="rId5"/>
          <a:srcRect/>
          <a:stretch>
            <a:fillRect/>
          </a:stretch>
        </p:blipFill>
        <p:spPr bwMode="auto">
          <a:xfrm>
            <a:off x="2000250" y="4286250"/>
            <a:ext cx="5143500"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ubtítulo"/>
          <p:cNvSpPr>
            <a:spLocks noGrp="1"/>
          </p:cNvSpPr>
          <p:nvPr/>
        </p:nvSpPr>
        <p:spPr bwMode="auto">
          <a:xfrm>
            <a:off x="857250" y="1357313"/>
            <a:ext cx="7429500" cy="4500562"/>
          </a:xfrm>
          <a:prstGeom prst="rect">
            <a:avLst/>
          </a:prstGeom>
          <a:noFill/>
          <a:ln w="9525">
            <a:noFill/>
            <a:miter lim="800000"/>
            <a:headEnd/>
            <a:tailEnd/>
          </a:ln>
        </p:spPr>
        <p:txBody>
          <a:bodyPr/>
          <a:lstStyle/>
          <a:p>
            <a:pPr algn="ctr"/>
            <a:r>
              <a:rPr lang="es-CO" sz="1600" b="1" dirty="0"/>
              <a:t>CONCLUSIÓN</a:t>
            </a:r>
            <a:endParaRPr lang="es-ES" sz="1600" dirty="0"/>
          </a:p>
          <a:p>
            <a:pPr algn="just"/>
            <a:r>
              <a:rPr lang="es-CO" sz="1600" dirty="0"/>
              <a:t>  </a:t>
            </a:r>
          </a:p>
          <a:p>
            <a:pPr algn="just"/>
            <a:endParaRPr lang="es-CO" sz="1600" dirty="0"/>
          </a:p>
          <a:p>
            <a:pPr algn="just"/>
            <a:r>
              <a:rPr lang="es-MX" sz="1600" dirty="0"/>
              <a:t>Conforme a la ley 143 de 1994, articulo 6, las actividades relacionadas con el servicio de electricidad se regirán por principios de eficiencia, calidad, continuidad, adaptabilidad, neutralidad, solidaridad y equidad. Que de acuerdo al principio de adaptabilidad, éste conduce a la incorporación de los avances de la ciencia y de la tecnología que aporten mayor calidad y eficiencia en la prestación del servicio a un menor costo económico.</a:t>
            </a:r>
          </a:p>
          <a:p>
            <a:pPr algn="just"/>
            <a:endParaRPr lang="es-MX" sz="1600" dirty="0"/>
          </a:p>
          <a:p>
            <a:pPr algn="just"/>
            <a:endParaRPr lang="es-MX" sz="1600" dirty="0"/>
          </a:p>
          <a:p>
            <a:pPr algn="just"/>
            <a:r>
              <a:rPr lang="es-MX" sz="1600" dirty="0"/>
              <a:t>Teniendo en cuenta lo anterior, la ELECTRIFICADORA DEL CAQUETA S.A. E.S.P. actualmente utiliza equipos digitales portátiles que permiten realizar la labor en campo, reduciendo tiempos de lectura y reparto, aumentando el periodo de recaudo y controlando el tiempo utilizado por el personal encargado de la toma de lecturas.</a:t>
            </a:r>
            <a:endParaRPr lang="es-CO" sz="1600" dirty="0"/>
          </a:p>
          <a:p>
            <a:pPr algn="just"/>
            <a:endParaRPr lang="es-CO" sz="1600" dirty="0"/>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ES" sz="1600" dirty="0">
              <a:latin typeface="Calibri" pitchFamily="34" charset="0"/>
            </a:endParaRPr>
          </a:p>
          <a:p>
            <a:pPr algn="just" eaLnBrk="0" hangingPunct="0">
              <a:spcBef>
                <a:spcPct val="20000"/>
              </a:spcBef>
              <a:buFont typeface="Arial" charset="0"/>
              <a:buNone/>
            </a:pPr>
            <a:endParaRPr lang="es-CO" sz="1600" dirty="0">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2" y="142852"/>
            <a:ext cx="982662" cy="1225550"/>
          </a:xfrm>
          <a:prstGeom prst="rect">
            <a:avLst/>
          </a:prstGeom>
          <a:ln>
            <a:noFill/>
          </a:ln>
          <a:effectLst>
            <a:softEdge rad="112500"/>
          </a:effectLst>
        </p:spPr>
      </p:pic>
      <p:pic>
        <p:nvPicPr>
          <p:cNvPr id="6" name="Picture 3"/>
          <p:cNvPicPr>
            <a:picLocks noChangeAspect="1" noChangeArrowheads="1"/>
          </p:cNvPicPr>
          <p:nvPr/>
        </p:nvPicPr>
        <p:blipFill>
          <a:blip r:embed="rId3"/>
          <a:srcRect/>
          <a:stretch>
            <a:fillRect/>
          </a:stretch>
        </p:blipFill>
        <p:spPr bwMode="auto">
          <a:xfrm>
            <a:off x="71438" y="5591197"/>
            <a:ext cx="1009650" cy="981075"/>
          </a:xfrm>
          <a:prstGeom prst="rect">
            <a:avLst/>
          </a:prstGeom>
          <a:solidFill>
            <a:schemeClr val="accent4">
              <a:lumMod val="20000"/>
              <a:lumOff val="80000"/>
            </a:schemeClr>
          </a:solid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71546"/>
            <a:ext cx="8229600" cy="4911741"/>
          </a:xfrm>
        </p:spPr>
        <p:txBody>
          <a:bodyPr>
            <a:normAutofit fontScale="85000" lnSpcReduction="20000"/>
          </a:bodyPr>
          <a:lstStyle/>
          <a:p>
            <a:pPr marL="176213" indent="-176213" algn="just"/>
            <a:r>
              <a:rPr lang="es-ES" dirty="0"/>
              <a:t>El Caquetá es el </a:t>
            </a:r>
            <a:r>
              <a:rPr lang="es-ES" dirty="0" smtClean="0"/>
              <a:t>tercer </a:t>
            </a:r>
            <a:r>
              <a:rPr lang="es-ES" dirty="0" smtClean="0"/>
              <a:t>departamento </a:t>
            </a:r>
            <a:r>
              <a:rPr lang="es-ES" dirty="0" smtClean="0"/>
              <a:t>más </a:t>
            </a:r>
            <a:r>
              <a:rPr lang="es-ES" dirty="0"/>
              <a:t>extenso </a:t>
            </a:r>
            <a:r>
              <a:rPr lang="es-ES" dirty="0" smtClean="0"/>
              <a:t>de</a:t>
            </a:r>
            <a:endParaRPr lang="es-ES" dirty="0" smtClean="0"/>
          </a:p>
          <a:p>
            <a:pPr marL="176213" indent="-176213" algn="just">
              <a:buNone/>
            </a:pPr>
            <a:r>
              <a:rPr lang="es-ES" dirty="0" smtClean="0"/>
              <a:t>  de </a:t>
            </a:r>
            <a:r>
              <a:rPr lang="es-ES" dirty="0"/>
              <a:t>Colombia </a:t>
            </a:r>
            <a:r>
              <a:rPr lang="es-ES" dirty="0" smtClean="0"/>
              <a:t>con </a:t>
            </a:r>
            <a:r>
              <a:rPr lang="es-ES" dirty="0"/>
              <a:t>una </a:t>
            </a:r>
            <a:r>
              <a:rPr lang="es-ES" dirty="0" smtClean="0"/>
              <a:t>área </a:t>
            </a:r>
            <a:r>
              <a:rPr lang="es-ES" dirty="0"/>
              <a:t>total de 88.965 </a:t>
            </a:r>
            <a:r>
              <a:rPr lang="es-ES" dirty="0" err="1" smtClean="0"/>
              <a:t>kms</a:t>
            </a:r>
            <a:r>
              <a:rPr lang="es-ES" dirty="0" smtClean="0"/>
              <a:t> cuadrados.</a:t>
            </a:r>
          </a:p>
          <a:p>
            <a:pPr marL="0" indent="0">
              <a:buNone/>
            </a:pPr>
            <a:endParaRPr lang="es-ES" dirty="0"/>
          </a:p>
          <a:p>
            <a:r>
              <a:rPr lang="es-ES" dirty="0" smtClean="0"/>
              <a:t>Está </a:t>
            </a:r>
            <a:r>
              <a:rPr lang="es-ES" dirty="0"/>
              <a:t>poblado únicamente el 40% del </a:t>
            </a:r>
            <a:r>
              <a:rPr lang="es-ES" dirty="0" smtClean="0"/>
              <a:t>territorio.</a:t>
            </a:r>
          </a:p>
          <a:p>
            <a:pPr>
              <a:buNone/>
            </a:pPr>
            <a:endParaRPr lang="es-ES" dirty="0" smtClean="0"/>
          </a:p>
          <a:p>
            <a:pPr algn="just"/>
            <a:r>
              <a:rPr lang="es-ES" dirty="0" smtClean="0"/>
              <a:t>Inicialmente se </a:t>
            </a:r>
            <a:r>
              <a:rPr lang="es-ES" dirty="0"/>
              <a:t>surtía del servicio de </a:t>
            </a:r>
            <a:r>
              <a:rPr lang="es-ES" dirty="0" smtClean="0"/>
              <a:t>energía eléctrica </a:t>
            </a:r>
            <a:r>
              <a:rPr lang="es-ES" dirty="0"/>
              <a:t>a través de plantas eléctricas que </a:t>
            </a:r>
            <a:r>
              <a:rPr lang="es-ES" dirty="0" smtClean="0"/>
              <a:t>utilizaban combustibles derivados </a:t>
            </a:r>
            <a:r>
              <a:rPr lang="es-ES" dirty="0"/>
              <a:t>del petróleo, con el </a:t>
            </a:r>
            <a:r>
              <a:rPr lang="es-ES" dirty="0" smtClean="0"/>
              <a:t>grave inconveniente </a:t>
            </a:r>
            <a:r>
              <a:rPr lang="es-ES" dirty="0"/>
              <a:t>de ser muy costoso, perjudicial para el </a:t>
            </a:r>
            <a:r>
              <a:rPr lang="es-ES" dirty="0" smtClean="0"/>
              <a:t>medio ambiente y el servicio </a:t>
            </a:r>
            <a:r>
              <a:rPr lang="es-ES" dirty="0"/>
              <a:t>de energía se contaba únicamente por unas pocas </a:t>
            </a:r>
            <a:r>
              <a:rPr lang="es-ES" dirty="0" smtClean="0"/>
              <a:t>horas del </a:t>
            </a:r>
            <a:r>
              <a:rPr lang="es-ES" dirty="0"/>
              <a:t>día, dificultando el desarrollo de proyectos productivos.</a:t>
            </a:r>
          </a:p>
        </p:txBody>
      </p:sp>
      <p:pic>
        <p:nvPicPr>
          <p:cNvPr id="8195" name="Picture 3"/>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786058"/>
            <a:ext cx="8229600" cy="1143000"/>
          </a:xfrm>
        </p:spPr>
        <p:txBody>
          <a:bodyPr/>
          <a:lstStyle/>
          <a:p>
            <a:r>
              <a:rPr lang="es-ES" dirty="0" smtClean="0"/>
              <a:t>GRACIAS POR SU ATENCIÓN</a:t>
            </a:r>
            <a:endParaRPr lang="es-ES" dirty="0"/>
          </a:p>
        </p:txBody>
      </p:sp>
      <p:pic>
        <p:nvPicPr>
          <p:cNvPr id="24578"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r>
              <a:rPr lang="es-ES" dirty="0" smtClean="0"/>
              <a:t>En el año 1977 </a:t>
            </a:r>
            <a:r>
              <a:rPr lang="es-ES" dirty="0"/>
              <a:t>se efectuó la interconexión al </a:t>
            </a:r>
            <a:r>
              <a:rPr lang="es-ES" dirty="0" smtClean="0"/>
              <a:t>sistema nacional</a:t>
            </a:r>
            <a:r>
              <a:rPr lang="es-ES" dirty="0"/>
              <a:t>, mediante la construcción de una línea eléctrica a </a:t>
            </a:r>
            <a:r>
              <a:rPr lang="es-ES" dirty="0" smtClean="0"/>
              <a:t>115 </a:t>
            </a:r>
            <a:r>
              <a:rPr lang="es-ES" dirty="0" err="1" smtClean="0"/>
              <a:t>kV</a:t>
            </a:r>
            <a:r>
              <a:rPr lang="es-ES" dirty="0" smtClean="0"/>
              <a:t> que </a:t>
            </a:r>
            <a:r>
              <a:rPr lang="es-ES" dirty="0"/>
              <a:t>unió la Subestación Altamira en el Departamento </a:t>
            </a:r>
            <a:r>
              <a:rPr lang="es-ES" dirty="0" smtClean="0"/>
              <a:t>del Huila </a:t>
            </a:r>
            <a:r>
              <a:rPr lang="es-ES" dirty="0"/>
              <a:t>y la Subestación Centro en el municipio de Florencia</a:t>
            </a:r>
            <a:r>
              <a:rPr lang="es-ES" dirty="0" smtClean="0"/>
              <a:t>, con </a:t>
            </a:r>
            <a:r>
              <a:rPr lang="es-ES" dirty="0"/>
              <a:t>una extensión de 55 </a:t>
            </a:r>
            <a:r>
              <a:rPr lang="es-ES" dirty="0" smtClean="0"/>
              <a:t>Km, construida </a:t>
            </a:r>
            <a:r>
              <a:rPr lang="es-ES" dirty="0"/>
              <a:t>casi </a:t>
            </a:r>
            <a:r>
              <a:rPr lang="es-ES" dirty="0" smtClean="0"/>
              <a:t>paralela a la </a:t>
            </a:r>
            <a:r>
              <a:rPr lang="es-ES" dirty="0"/>
              <a:t>antigua carretera que une estos dos municipios, </a:t>
            </a:r>
            <a:r>
              <a:rPr lang="es-ES" dirty="0" smtClean="0"/>
              <a:t>con dificultades </a:t>
            </a:r>
            <a:r>
              <a:rPr lang="es-ES" dirty="0"/>
              <a:t>de acceso para efectuar </a:t>
            </a:r>
            <a:r>
              <a:rPr lang="es-ES" dirty="0" smtClean="0"/>
              <a:t>mantenimientos por encontrarse </a:t>
            </a:r>
            <a:r>
              <a:rPr lang="es-ES" dirty="0"/>
              <a:t>la gran mayoría de sus 120 estructuras </a:t>
            </a:r>
            <a:r>
              <a:rPr lang="es-ES" dirty="0" smtClean="0"/>
              <a:t>distanciadas del </a:t>
            </a:r>
            <a:r>
              <a:rPr lang="es-ES" dirty="0" err="1" smtClean="0"/>
              <a:t>carreteable</a:t>
            </a:r>
            <a:r>
              <a:rPr lang="es-ES" dirty="0" smtClean="0"/>
              <a:t>, </a:t>
            </a:r>
            <a:r>
              <a:rPr lang="es-ES" dirty="0"/>
              <a:t>en la parte alta de la </a:t>
            </a:r>
            <a:r>
              <a:rPr lang="es-ES" dirty="0" smtClean="0"/>
              <a:t>cordillera, requiriéndose desplazamiento </a:t>
            </a:r>
            <a:r>
              <a:rPr lang="es-ES" dirty="0"/>
              <a:t>entre 1 y 2 horas a </a:t>
            </a:r>
            <a:r>
              <a:rPr lang="es-ES" dirty="0" smtClean="0"/>
              <a:t>pie</a:t>
            </a:r>
            <a:r>
              <a:rPr lang="es-ES" dirty="0"/>
              <a:t>, por </a:t>
            </a:r>
            <a:r>
              <a:rPr lang="es-ES" dirty="0" smtClean="0"/>
              <a:t>terrenos montañosos </a:t>
            </a:r>
            <a:r>
              <a:rPr lang="es-ES" dirty="0"/>
              <a:t>para </a:t>
            </a:r>
            <a:r>
              <a:rPr lang="es-ES" dirty="0" smtClean="0"/>
              <a:t>llegar </a:t>
            </a:r>
            <a:r>
              <a:rPr lang="es-ES" dirty="0"/>
              <a:t>a la infraestructura a fin de </a:t>
            </a:r>
            <a:r>
              <a:rPr lang="es-ES" dirty="0" smtClean="0"/>
              <a:t>efectuar cualquier  revisión y/o mantenimiento.</a:t>
            </a:r>
            <a:endParaRPr lang="es-ES" dirty="0"/>
          </a:p>
        </p:txBody>
      </p:sp>
      <p:pic>
        <p:nvPicPr>
          <p:cNvPr id="9218"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285860"/>
            <a:ext cx="8229600" cy="4525963"/>
          </a:xfrm>
        </p:spPr>
        <p:txBody>
          <a:bodyPr>
            <a:normAutofit/>
          </a:bodyPr>
          <a:lstStyle/>
          <a:p>
            <a:pPr algn="just"/>
            <a:r>
              <a:rPr lang="es-ES" dirty="0" smtClean="0"/>
              <a:t>Inicialmente se interconectó solamente el </a:t>
            </a:r>
            <a:r>
              <a:rPr lang="es-ES" dirty="0"/>
              <a:t>municipio de Florencia, y poco a poco </a:t>
            </a:r>
            <a:r>
              <a:rPr lang="es-ES" dirty="0" smtClean="0"/>
              <a:t>se fue </a:t>
            </a:r>
            <a:r>
              <a:rPr lang="es-ES" dirty="0"/>
              <a:t>extendiendo tanto al norte como al sur del Departamento</a:t>
            </a:r>
            <a:r>
              <a:rPr lang="es-ES" dirty="0" smtClean="0"/>
              <a:t>, en la </a:t>
            </a:r>
            <a:r>
              <a:rPr lang="es-ES" dirty="0"/>
              <a:t>actualidad, </a:t>
            </a:r>
            <a:r>
              <a:rPr lang="es-ES" dirty="0" smtClean="0"/>
              <a:t>de </a:t>
            </a:r>
            <a:r>
              <a:rPr lang="es-ES" dirty="0"/>
              <a:t>los 16 municipios, solo </a:t>
            </a:r>
            <a:r>
              <a:rPr lang="es-ES" dirty="0" smtClean="0"/>
              <a:t>falta por </a:t>
            </a:r>
            <a:r>
              <a:rPr lang="es-ES" dirty="0"/>
              <a:t>interconectar el municipio de Solano, </a:t>
            </a:r>
            <a:r>
              <a:rPr lang="es-ES" dirty="0" smtClean="0"/>
              <a:t>el proyecto está en etapa de construcción y se espera poner en operación comercial el primer semestre de 2012.</a:t>
            </a:r>
            <a:endParaRPr lang="es-ES" dirty="0"/>
          </a:p>
        </p:txBody>
      </p:sp>
      <p:pic>
        <p:nvPicPr>
          <p:cNvPr id="10242"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214422"/>
            <a:ext cx="8229600" cy="4525963"/>
          </a:xfrm>
        </p:spPr>
        <p:txBody>
          <a:bodyPr>
            <a:normAutofit/>
          </a:bodyPr>
          <a:lstStyle/>
          <a:p>
            <a:pPr algn="just"/>
            <a:r>
              <a:rPr lang="es-ES" dirty="0"/>
              <a:t>Antes del año 2008, las Subestaciones </a:t>
            </a:r>
            <a:r>
              <a:rPr lang="es-ES" dirty="0" smtClean="0"/>
              <a:t>eléctricas, </a:t>
            </a:r>
            <a:r>
              <a:rPr lang="es-ES" dirty="0"/>
              <a:t>diferentes a </a:t>
            </a:r>
            <a:r>
              <a:rPr lang="es-ES" dirty="0" smtClean="0"/>
              <a:t>la subestación Centro Florencia, no </a:t>
            </a:r>
            <a:r>
              <a:rPr lang="es-ES" dirty="0"/>
              <a:t>contaban con equipos de maniobra </a:t>
            </a:r>
            <a:r>
              <a:rPr lang="es-ES" dirty="0" smtClean="0"/>
              <a:t>y protección </a:t>
            </a:r>
            <a:r>
              <a:rPr lang="es-ES" dirty="0"/>
              <a:t>diferentes a cortacircuitos, con la </a:t>
            </a:r>
            <a:r>
              <a:rPr lang="es-ES" dirty="0" smtClean="0"/>
              <a:t>consecuencia directa </a:t>
            </a:r>
            <a:r>
              <a:rPr lang="es-ES" dirty="0"/>
              <a:t>de poca selectividad de la operación y </a:t>
            </a:r>
            <a:r>
              <a:rPr lang="es-ES" dirty="0" smtClean="0"/>
              <a:t>tiempos largos en el restablecimiento </a:t>
            </a:r>
            <a:r>
              <a:rPr lang="es-ES" dirty="0"/>
              <a:t>del servicio </a:t>
            </a:r>
            <a:r>
              <a:rPr lang="es-ES" dirty="0" smtClean="0"/>
              <a:t>cuando operaba un fusible en alguna subestación.</a:t>
            </a:r>
            <a:endParaRPr lang="es-ES" dirty="0"/>
          </a:p>
        </p:txBody>
      </p:sp>
      <p:pic>
        <p:nvPicPr>
          <p:cNvPr id="11266"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357298"/>
            <a:ext cx="8229600" cy="4525963"/>
          </a:xfrm>
        </p:spPr>
        <p:txBody>
          <a:bodyPr>
            <a:normAutofit fontScale="92500" lnSpcReduction="20000"/>
          </a:bodyPr>
          <a:lstStyle/>
          <a:p>
            <a:pPr algn="just"/>
            <a:r>
              <a:rPr lang="es-ES" dirty="0"/>
              <a:t>Debido a la indisponibilidad de equipos inteligentes </a:t>
            </a:r>
            <a:r>
              <a:rPr lang="es-ES" dirty="0" smtClean="0"/>
              <a:t>de maniobra</a:t>
            </a:r>
            <a:r>
              <a:rPr lang="es-ES" dirty="0"/>
              <a:t>, protección y control, ante la presencia de </a:t>
            </a:r>
            <a:r>
              <a:rPr lang="es-ES" dirty="0" smtClean="0"/>
              <a:t>fallas, los usuarios </a:t>
            </a:r>
            <a:r>
              <a:rPr lang="es-ES" dirty="0"/>
              <a:t>del Norte y Sur </a:t>
            </a:r>
            <a:r>
              <a:rPr lang="es-ES" dirty="0" smtClean="0"/>
              <a:t>del Departamento </a:t>
            </a:r>
            <a:r>
              <a:rPr lang="es-ES" dirty="0"/>
              <a:t>se veían sometidos a </a:t>
            </a:r>
            <a:r>
              <a:rPr lang="es-ES" dirty="0" smtClean="0"/>
              <a:t>prolongadas </a:t>
            </a:r>
            <a:r>
              <a:rPr lang="es-ES" dirty="0"/>
              <a:t>ausencias </a:t>
            </a:r>
            <a:r>
              <a:rPr lang="es-ES" dirty="0" smtClean="0"/>
              <a:t>del servicio </a:t>
            </a:r>
            <a:r>
              <a:rPr lang="es-ES" dirty="0"/>
              <a:t>de energía eléctrica, que al presentarse </a:t>
            </a:r>
            <a:r>
              <a:rPr lang="es-ES" dirty="0" smtClean="0"/>
              <a:t>en condiciones de </a:t>
            </a:r>
            <a:r>
              <a:rPr lang="es-ES" dirty="0"/>
              <a:t>lluvias </a:t>
            </a:r>
            <a:r>
              <a:rPr lang="es-ES" dirty="0" smtClean="0"/>
              <a:t>fuertes o en horas de la noche impedían </a:t>
            </a:r>
            <a:r>
              <a:rPr lang="es-ES" dirty="0"/>
              <a:t>el desplazamiento </a:t>
            </a:r>
            <a:r>
              <a:rPr lang="es-ES" dirty="0" smtClean="0"/>
              <a:t>del personal </a:t>
            </a:r>
            <a:r>
              <a:rPr lang="es-ES" dirty="0"/>
              <a:t>operativo a localizar las fallas y </a:t>
            </a:r>
            <a:r>
              <a:rPr lang="es-ES" dirty="0" smtClean="0"/>
              <a:t>realizar su reparación, por los problemas </a:t>
            </a:r>
            <a:r>
              <a:rPr lang="es-ES" dirty="0"/>
              <a:t>de orden público presentes en la región.</a:t>
            </a:r>
          </a:p>
        </p:txBody>
      </p:sp>
      <p:pic>
        <p:nvPicPr>
          <p:cNvPr id="12290"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214422"/>
            <a:ext cx="8229600" cy="4714908"/>
          </a:xfrm>
        </p:spPr>
        <p:txBody>
          <a:bodyPr>
            <a:normAutofit fontScale="77500" lnSpcReduction="20000"/>
          </a:bodyPr>
          <a:lstStyle/>
          <a:p>
            <a:pPr algn="just"/>
            <a:r>
              <a:rPr lang="es-ES" dirty="0"/>
              <a:t>Debido al uso exclusivo de cortacircuitos una </a:t>
            </a:r>
            <a:r>
              <a:rPr lang="es-ES" dirty="0" smtClean="0"/>
              <a:t>falla podía </a:t>
            </a:r>
            <a:r>
              <a:rPr lang="es-ES" dirty="0"/>
              <a:t>afectar varios alimentadores y a su vez </a:t>
            </a:r>
            <a:r>
              <a:rPr lang="es-ES" dirty="0" smtClean="0"/>
              <a:t>varias subestaciones</a:t>
            </a:r>
            <a:r>
              <a:rPr lang="es-ES" dirty="0"/>
              <a:t>, siendo grande la proporción de usuarios </a:t>
            </a:r>
            <a:r>
              <a:rPr lang="es-ES" dirty="0" smtClean="0"/>
              <a:t>sin servicio </a:t>
            </a:r>
            <a:r>
              <a:rPr lang="es-ES" dirty="0"/>
              <a:t>y el tiempo de restablecimiento del </a:t>
            </a:r>
            <a:r>
              <a:rPr lang="es-ES" dirty="0" smtClean="0"/>
              <a:t>mismo.</a:t>
            </a:r>
          </a:p>
          <a:p>
            <a:pPr>
              <a:buNone/>
            </a:pPr>
            <a:endParaRPr lang="es-ES" dirty="0" smtClean="0"/>
          </a:p>
          <a:p>
            <a:pPr algn="just"/>
            <a:r>
              <a:rPr lang="es-ES" dirty="0"/>
              <a:t>I</a:t>
            </a:r>
            <a:r>
              <a:rPr lang="es-ES" dirty="0" smtClean="0"/>
              <a:t>dentificado </a:t>
            </a:r>
            <a:r>
              <a:rPr lang="es-ES" dirty="0"/>
              <a:t>el problema se planteo la solución</a:t>
            </a:r>
            <a:r>
              <a:rPr lang="es-ES" dirty="0" smtClean="0"/>
              <a:t>, consistente </a:t>
            </a:r>
            <a:r>
              <a:rPr lang="es-ES" dirty="0"/>
              <a:t>en la consecución de equipos inteligentes </a:t>
            </a:r>
            <a:r>
              <a:rPr lang="es-ES" dirty="0" smtClean="0"/>
              <a:t>de maniobra </a:t>
            </a:r>
            <a:r>
              <a:rPr lang="es-ES" dirty="0"/>
              <a:t>y control, mediante el reemplazo de los </a:t>
            </a:r>
            <a:r>
              <a:rPr lang="es-ES" dirty="0" smtClean="0"/>
              <a:t>cortacircuitos existentes </a:t>
            </a:r>
            <a:r>
              <a:rPr lang="es-ES" dirty="0"/>
              <a:t>por </a:t>
            </a:r>
            <a:r>
              <a:rPr lang="es-ES" dirty="0" err="1" smtClean="0"/>
              <a:t>reconectadores</a:t>
            </a:r>
            <a:r>
              <a:rPr lang="es-ES" dirty="0" smtClean="0"/>
              <a:t>, implementándose la coordinación </a:t>
            </a:r>
            <a:r>
              <a:rPr lang="es-ES" dirty="0"/>
              <a:t>de protecciones en los </a:t>
            </a:r>
            <a:r>
              <a:rPr lang="es-ES" dirty="0" err="1"/>
              <a:t>reconectadores</a:t>
            </a:r>
            <a:r>
              <a:rPr lang="es-ES" dirty="0"/>
              <a:t> y </a:t>
            </a:r>
            <a:r>
              <a:rPr lang="es-ES" dirty="0" smtClean="0"/>
              <a:t>el reenganche </a:t>
            </a:r>
            <a:r>
              <a:rPr lang="es-ES" dirty="0"/>
              <a:t>automático de ellos a fin de en caso de </a:t>
            </a:r>
            <a:r>
              <a:rPr lang="es-ES" dirty="0" smtClean="0"/>
              <a:t>verse afectados </a:t>
            </a:r>
            <a:r>
              <a:rPr lang="es-ES" dirty="0"/>
              <a:t>en cascada varios de ellos, al efectuarse </a:t>
            </a:r>
            <a:r>
              <a:rPr lang="es-ES" dirty="0" smtClean="0"/>
              <a:t>el reenganche </a:t>
            </a:r>
            <a:r>
              <a:rPr lang="es-ES" dirty="0"/>
              <a:t>en caso de persistir la falla únicamente quede </a:t>
            </a:r>
            <a:r>
              <a:rPr lang="es-ES" dirty="0" smtClean="0"/>
              <a:t>por fuera </a:t>
            </a:r>
            <a:r>
              <a:rPr lang="es-ES" dirty="0"/>
              <a:t>de servicio el área directa en falla.</a:t>
            </a:r>
          </a:p>
        </p:txBody>
      </p:sp>
      <p:pic>
        <p:nvPicPr>
          <p:cNvPr id="13314" name="Picture 2"/>
          <p:cNvPicPr>
            <a:picLocks noChangeAspect="1" noChangeArrowheads="1"/>
          </p:cNvPicPr>
          <p:nvPr/>
        </p:nvPicPr>
        <p:blipFill>
          <a:blip r:embed="rId2"/>
          <a:srcRect/>
          <a:stretch>
            <a:fillRect/>
          </a:stretch>
        </p:blipFill>
        <p:spPr bwMode="auto">
          <a:xfrm>
            <a:off x="0" y="0"/>
            <a:ext cx="1000125" cy="12954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428860" y="1000108"/>
            <a:ext cx="4357718" cy="5111047"/>
          </a:xfrm>
          <a:prstGeom prst="rect">
            <a:avLst/>
          </a:prstGeom>
          <a:noFill/>
          <a:ln w="9525">
            <a:noFill/>
            <a:miter lim="800000"/>
            <a:headEnd/>
            <a:tailEnd/>
          </a:ln>
          <a:effectLst/>
        </p:spPr>
      </p:pic>
      <p:sp>
        <p:nvSpPr>
          <p:cNvPr id="5" name="4 Rectángulo"/>
          <p:cNvSpPr/>
          <p:nvPr/>
        </p:nvSpPr>
        <p:spPr>
          <a:xfrm>
            <a:off x="1071538" y="357166"/>
            <a:ext cx="7358146" cy="523220"/>
          </a:xfrm>
          <a:prstGeom prst="rect">
            <a:avLst/>
          </a:prstGeom>
        </p:spPr>
        <p:txBody>
          <a:bodyPr wrap="square">
            <a:spAutoFit/>
          </a:bodyPr>
          <a:lstStyle/>
          <a:p>
            <a:r>
              <a:rPr lang="es-ES" sz="2800" dirty="0" smtClean="0"/>
              <a:t>Reemplazo </a:t>
            </a:r>
            <a:r>
              <a:rPr lang="es-ES" sz="2800" dirty="0"/>
              <a:t>de cortacircuitos por </a:t>
            </a:r>
            <a:r>
              <a:rPr lang="es-ES" sz="2800" dirty="0" err="1"/>
              <a:t>reconectadores</a:t>
            </a:r>
            <a:endParaRPr lang="es-ES" sz="2800" dirty="0"/>
          </a:p>
        </p:txBody>
      </p:sp>
      <p:pic>
        <p:nvPicPr>
          <p:cNvPr id="2051" name="Picture 3"/>
          <p:cNvPicPr>
            <a:picLocks noChangeAspect="1" noChangeArrowheads="1"/>
          </p:cNvPicPr>
          <p:nvPr/>
        </p:nvPicPr>
        <p:blipFill>
          <a:blip r:embed="rId3"/>
          <a:srcRect/>
          <a:stretch>
            <a:fillRect/>
          </a:stretch>
        </p:blipFill>
        <p:spPr bwMode="auto">
          <a:xfrm>
            <a:off x="0" y="0"/>
            <a:ext cx="1000125" cy="129540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71438" y="5591175"/>
            <a:ext cx="1009650" cy="981075"/>
          </a:xfrm>
          <a:prstGeom prst="rect">
            <a:avLst/>
          </a:prstGeom>
          <a:solidFill>
            <a:schemeClr val="accent4">
              <a:lumMod val="20000"/>
              <a:lumOff val="80000"/>
            </a:schemeClr>
          </a:solidFill>
          <a:ln w="9525">
            <a:no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71438" y="6562725"/>
            <a:ext cx="1643062" cy="22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1560</Words>
  <Application>Microsoft Office PowerPoint</Application>
  <PresentationFormat>Presentación en pantalla (4:3)</PresentationFormat>
  <Paragraphs>229</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AUTOMATIZACIÓN SISTEMA ELECTRICO   ELECTROCAQUETA S.A. ESP</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Esquema comunicación subestación no atendida</vt:lpstr>
      <vt:lpstr>Diapositiva 16</vt:lpstr>
      <vt:lpstr>Mímico subestación no atendida</vt:lpstr>
      <vt:lpstr>Diapositiva 18</vt:lpstr>
      <vt:lpstr>Vista del Centro de Control</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GRACIAS POR SU ATENCIÓN</vt:lpstr>
    </vt:vector>
  </TitlesOfParts>
  <Company>ELECTROCAQUETA S.A. ESP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AUTOMATIZACIÓN ELECTROCAQUETA S.A. ESP</dc:title>
  <dc:creator>DISTRIBUCION</dc:creator>
  <cp:lastModifiedBy>DISTRIBUCION</cp:lastModifiedBy>
  <cp:revision>40</cp:revision>
  <dcterms:created xsi:type="dcterms:W3CDTF">2011-12-01T01:52:52Z</dcterms:created>
  <dcterms:modified xsi:type="dcterms:W3CDTF">2011-12-01T18:44:28Z</dcterms:modified>
</cp:coreProperties>
</file>